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92" r:id="rId6"/>
    <p:sldId id="293" r:id="rId7"/>
    <p:sldId id="294" r:id="rId8"/>
    <p:sldId id="259" r:id="rId9"/>
    <p:sldId id="264" r:id="rId10"/>
    <p:sldId id="295" r:id="rId11"/>
    <p:sldId id="296" r:id="rId12"/>
    <p:sldId id="270" r:id="rId13"/>
    <p:sldId id="297" r:id="rId14"/>
    <p:sldId id="298" r:id="rId15"/>
    <p:sldId id="299" r:id="rId16"/>
    <p:sldId id="300" r:id="rId17"/>
    <p:sldId id="301" r:id="rId18"/>
    <p:sldId id="302" r:id="rId19"/>
    <p:sldId id="303" r:id="rId20"/>
    <p:sldId id="304" r:id="rId21"/>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33CC"/>
    <a:srgbClr val="660033"/>
    <a:srgbClr val="FF0000"/>
    <a:srgbClr val="EB0F34"/>
    <a:srgbClr val="FF0066"/>
    <a:srgbClr val="336600"/>
    <a:srgbClr val="3DAA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0" d="100"/>
          <a:sy n="80" d="100"/>
        </p:scale>
        <p:origin x="-834" y="-57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56A52019-F2AE-43B3-9F15-67E8D89527C4}" type="datetimeFigureOut">
              <a:rPr lang="ru-RU"/>
              <a:pPr>
                <a:defRPr/>
              </a:pPr>
              <a:t>14.05.2022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C79CA6F-CB9D-4197-839D-DC55CDA2314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3F95FBD-F19E-41CE-9167-4C981DCE48A8}" type="datetimeFigureOut">
              <a:rPr lang="ru-RU"/>
              <a:pPr>
                <a:defRPr/>
              </a:pPr>
              <a:t>14.05.2022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2B53981-E52C-4DE6-8EF0-2B945A7C99A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FCBF1CA-B737-40BA-A627-31E3603DD130}" type="datetimeFigureOut">
              <a:rPr lang="ru-RU"/>
              <a:pPr>
                <a:defRPr/>
              </a:pPr>
              <a:t>14.05.2022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1BDDCF1-1638-4BF2-9E54-D602D7B4AB8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F9DA63A9-B254-4866-82C8-C3119B6D8F30}" type="datetimeFigureOut">
              <a:rPr lang="ru-RU"/>
              <a:pPr>
                <a:defRPr/>
              </a:pPr>
              <a:t>14.05.2022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C531058E-9D69-4E6E-AA02-3695AEACABF2}"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FF29BA7-EC44-4AEC-ADF8-AF4182AB2414}" type="datetimeFigureOut">
              <a:rPr lang="ru-RU"/>
              <a:pPr>
                <a:defRPr/>
              </a:pPr>
              <a:t>14.05.2022</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6564566-C2F5-44B6-B0DB-03BC9771FA98}"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669BA61-5E28-43E6-89B7-572BACF25AB2}" type="datetimeFigureOut">
              <a:rPr lang="ru-RU"/>
              <a:pPr>
                <a:defRPr/>
              </a:pPr>
              <a:t>14.05.2022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24DA160-D89B-4128-89D8-26E41F49632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AD58D89C-F757-41C8-B6EE-51E1C2ABBA64}" type="datetimeFigureOut">
              <a:rPr lang="ru-RU"/>
              <a:pPr>
                <a:defRPr/>
              </a:pPr>
              <a:t>14.05.2022</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D2290346-929C-4562-84DC-E93F63B4EC6A}"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69C202B1-1747-4FBF-A9EE-BD59A298FE8A}" type="datetimeFigureOut">
              <a:rPr lang="ru-RU"/>
              <a:pPr>
                <a:defRPr/>
              </a:pPr>
              <a:t>14.05.2022</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CA081CD-40A3-4F35-97B1-73CF1853E97F}"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8DA321DD-71A9-4EF9-A411-1397EAAE758E}" type="datetimeFigureOut">
              <a:rPr lang="ru-RU"/>
              <a:pPr>
                <a:defRPr/>
              </a:pPr>
              <a:t>14.05.2022</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873FFD7C-EBCA-4350-90C1-0CA97607C41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EA4E324B-F7CA-4ADA-9451-21C00B6410A5}" type="datetimeFigureOut">
              <a:rPr lang="ru-RU"/>
              <a:pPr>
                <a:defRPr/>
              </a:pPr>
              <a:t>14.05.2022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E2EBDA5-1CA1-47A0-8FFE-99992B1CFBA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DD3DCA02-B2D4-4946-9887-B74B03397765}" type="datetimeFigureOut">
              <a:rPr lang="ru-RU"/>
              <a:pPr>
                <a:defRPr/>
              </a:pPr>
              <a:t>14.05.2022</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FC790A4-9191-4AAE-A857-5AB4517D9B7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0E571D2-8627-4A86-8DF6-767C5D6E8253}" type="datetimeFigureOut">
              <a:rPr lang="ru-RU"/>
              <a:pPr>
                <a:defRPr/>
              </a:pPr>
              <a:t>14.05.2022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7629D76-40B5-4B2B-BC12-948A0BFF24B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video" Target="NULL"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6085"/>
            <a:ext cx="8784976" cy="2486811"/>
          </a:xfrm>
        </p:spPr>
        <p:txBody>
          <a:bodyPr rtlCol="0">
            <a:normAutofit/>
          </a:bodyPr>
          <a:lstStyle/>
          <a:p>
            <a:pPr eaLnBrk="1" fontAlgn="auto" hangingPunct="1">
              <a:spcAft>
                <a:spcPts val="0"/>
              </a:spcAft>
              <a:defRPr/>
            </a:pPr>
            <a:r>
              <a:rPr lang="ru-RU" sz="3600" b="1" dirty="0" smtClean="0">
                <a:solidFill>
                  <a:schemeClr val="accent4">
                    <a:lumMod val="75000"/>
                  </a:schemeClr>
                </a:solidFill>
              </a:rPr>
              <a:t>КУРС ЛЕКЦИЙ</a:t>
            </a:r>
            <a:r>
              <a:rPr lang="ru-RU" sz="3600" dirty="0">
                <a:solidFill>
                  <a:schemeClr val="accent4">
                    <a:lumMod val="75000"/>
                  </a:schemeClr>
                </a:solidFill>
              </a:rPr>
              <a:t/>
            </a:r>
            <a:br>
              <a:rPr lang="ru-RU" sz="3600" dirty="0">
                <a:solidFill>
                  <a:schemeClr val="accent4">
                    <a:lumMod val="75000"/>
                  </a:schemeClr>
                </a:solidFill>
              </a:rPr>
            </a:br>
            <a:r>
              <a:rPr lang="ru-RU" sz="2700" b="1" dirty="0">
                <a:solidFill>
                  <a:schemeClr val="accent4">
                    <a:lumMod val="75000"/>
                  </a:schemeClr>
                </a:solidFill>
              </a:rPr>
              <a:t>по учебной дисциплине </a:t>
            </a:r>
            <a:r>
              <a:rPr lang="ru-RU" dirty="0" smtClean="0">
                <a:solidFill>
                  <a:schemeClr val="accent4">
                    <a:lumMod val="75000"/>
                  </a:schemeClr>
                </a:solidFill>
              </a:rPr>
              <a:t/>
            </a:r>
            <a:br>
              <a:rPr lang="ru-RU" dirty="0" smtClean="0">
                <a:solidFill>
                  <a:schemeClr val="accent4">
                    <a:lumMod val="75000"/>
                  </a:schemeClr>
                </a:solidFill>
              </a:rPr>
            </a:br>
            <a:r>
              <a:rPr lang="ru-RU" sz="2800" dirty="0" smtClean="0">
                <a:ln>
                  <a:solidFill>
                    <a:schemeClr val="accent1">
                      <a:alpha val="75000"/>
                    </a:schemeClr>
                  </a:solidFill>
                </a:ln>
                <a:solidFill>
                  <a:srgbClr val="FF0000"/>
                </a:solidFill>
                <a:latin typeface="Arial Black" pitchFamily="34" charset="0"/>
              </a:rPr>
              <a:t>«</a:t>
            </a:r>
            <a:r>
              <a:rPr lang="ru-RU" sz="2800" dirty="0">
                <a:ln>
                  <a:solidFill>
                    <a:schemeClr val="accent1">
                      <a:alpha val="75000"/>
                    </a:schemeClr>
                  </a:solidFill>
                </a:ln>
                <a:solidFill>
                  <a:srgbClr val="FF0000"/>
                </a:solidFill>
                <a:latin typeface="Arial Black" pitchFamily="34" charset="0"/>
              </a:rPr>
              <a:t>Переходные процессы </a:t>
            </a:r>
            <a:r>
              <a:rPr lang="ru-RU" sz="2800" dirty="0" smtClean="0">
                <a:ln>
                  <a:solidFill>
                    <a:schemeClr val="accent1">
                      <a:alpha val="75000"/>
                    </a:schemeClr>
                  </a:solidFill>
                </a:ln>
                <a:solidFill>
                  <a:srgbClr val="FF0000"/>
                </a:solidFill>
                <a:latin typeface="Arial Black" pitchFamily="34" charset="0"/>
              </a:rPr>
              <a:t>в электроэнергетических</a:t>
            </a:r>
            <a:br>
              <a:rPr lang="ru-RU" sz="2800" dirty="0" smtClean="0">
                <a:ln>
                  <a:solidFill>
                    <a:schemeClr val="accent1">
                      <a:alpha val="75000"/>
                    </a:schemeClr>
                  </a:solidFill>
                </a:ln>
                <a:solidFill>
                  <a:srgbClr val="FF0000"/>
                </a:solidFill>
                <a:latin typeface="Arial Black" pitchFamily="34" charset="0"/>
              </a:rPr>
            </a:br>
            <a:r>
              <a:rPr lang="ru-RU" sz="2800" dirty="0" smtClean="0">
                <a:ln>
                  <a:solidFill>
                    <a:schemeClr val="accent1">
                      <a:alpha val="75000"/>
                    </a:schemeClr>
                  </a:solidFill>
                </a:ln>
                <a:solidFill>
                  <a:srgbClr val="FF0000"/>
                </a:solidFill>
                <a:latin typeface="Arial Black" pitchFamily="34" charset="0"/>
              </a:rPr>
              <a:t>системах»</a:t>
            </a:r>
            <a:endParaRPr lang="ru-RU" sz="2800" dirty="0">
              <a:ln>
                <a:solidFill>
                  <a:schemeClr val="accent1">
                    <a:alpha val="75000"/>
                  </a:schemeClr>
                </a:solidFill>
              </a:ln>
              <a:solidFill>
                <a:srgbClr val="FF0000"/>
              </a:solidFill>
              <a:latin typeface="Arial Black" pitchFamily="34" charset="0"/>
            </a:endParaRPr>
          </a:p>
        </p:txBody>
      </p:sp>
      <p:sp>
        <p:nvSpPr>
          <p:cNvPr id="3" name="Подзаголовок 2"/>
          <p:cNvSpPr>
            <a:spLocks noGrp="1"/>
          </p:cNvSpPr>
          <p:nvPr>
            <p:ph type="subTitle" idx="1"/>
          </p:nvPr>
        </p:nvSpPr>
        <p:spPr>
          <a:xfrm>
            <a:off x="0" y="2492375"/>
            <a:ext cx="9144000" cy="4149725"/>
          </a:xfrm>
        </p:spPr>
        <p:txBody>
          <a:bodyPr>
            <a:normAutofit lnSpcReduction="10000"/>
          </a:bodyPr>
          <a:lstStyle/>
          <a:p>
            <a:r>
              <a:rPr lang="ru-RU" sz="2800" b="1" dirty="0" smtClean="0">
                <a:solidFill>
                  <a:srgbClr val="0070C0"/>
                </a:solidFill>
              </a:rPr>
              <a:t>Раздел 4</a:t>
            </a:r>
            <a:r>
              <a:rPr lang="ru-RU" sz="2400" b="1" dirty="0" smtClean="0">
                <a:solidFill>
                  <a:srgbClr val="0070C0"/>
                </a:solidFill>
              </a:rPr>
              <a:t> </a:t>
            </a:r>
          </a:p>
          <a:p>
            <a:r>
              <a:rPr lang="ru-RU" b="1" dirty="0" smtClean="0">
                <a:solidFill>
                  <a:srgbClr val="0070C0"/>
                </a:solidFill>
              </a:rPr>
              <a:t>ЛЕКЦИЯ </a:t>
            </a:r>
            <a:r>
              <a:rPr lang="ru-RU" b="1" smtClean="0">
                <a:solidFill>
                  <a:srgbClr val="0070C0"/>
                </a:solidFill>
              </a:rPr>
              <a:t>№</a:t>
            </a:r>
            <a:r>
              <a:rPr lang="ru-RU" b="1" smtClean="0">
                <a:solidFill>
                  <a:srgbClr val="0070C0"/>
                </a:solidFill>
                <a:latin typeface="Arial" charset="0"/>
              </a:rPr>
              <a:t>10 </a:t>
            </a:r>
            <a:r>
              <a:rPr lang="ru-RU" b="1" smtClean="0">
                <a:solidFill>
                  <a:srgbClr val="FF0000"/>
                </a:solidFill>
                <a:latin typeface="Arial Black" pitchFamily="34" charset="0"/>
              </a:rPr>
              <a:t>Характеристики </a:t>
            </a:r>
            <a:r>
              <a:rPr lang="ru-RU" b="1" dirty="0" smtClean="0">
                <a:solidFill>
                  <a:srgbClr val="FF0000"/>
                </a:solidFill>
                <a:latin typeface="Arial Black" pitchFamily="34" charset="0"/>
              </a:rPr>
              <a:t>приёмной системы и устойчивость нагрузки</a:t>
            </a:r>
            <a:endParaRPr lang="ru-RU" b="1" dirty="0" smtClean="0">
              <a:solidFill>
                <a:srgbClr val="FF0000"/>
              </a:solidFill>
              <a:effectLst>
                <a:outerShdw blurRad="38100" dist="38100" dir="2700000" algn="tl">
                  <a:srgbClr val="C0C0C0"/>
                </a:outerShdw>
              </a:effectLst>
              <a:latin typeface="Arial Black" pitchFamily="34" charset="0"/>
            </a:endParaRPr>
          </a:p>
          <a:p>
            <a:pPr eaLnBrk="1" hangingPunct="1">
              <a:lnSpc>
                <a:spcPct val="80000"/>
              </a:lnSpc>
              <a:spcBef>
                <a:spcPct val="0"/>
              </a:spcBef>
            </a:pPr>
            <a:endParaRPr lang="ru-RU" sz="900" b="1" dirty="0" smtClean="0">
              <a:solidFill>
                <a:srgbClr val="FF0000"/>
              </a:solidFill>
              <a:effectLst>
                <a:outerShdw blurRad="38100" dist="38100" dir="2700000" algn="tl">
                  <a:srgbClr val="C0C0C0"/>
                </a:outerShdw>
              </a:effectLst>
              <a:latin typeface="Arial Black" pitchFamily="34" charset="0"/>
            </a:endParaRPr>
          </a:p>
          <a:p>
            <a:pPr eaLnBrk="1" hangingPunct="1">
              <a:lnSpc>
                <a:spcPct val="80000"/>
              </a:lnSpc>
              <a:spcBef>
                <a:spcPts val="600"/>
              </a:spcBef>
            </a:pPr>
            <a:r>
              <a:rPr lang="ru-RU" sz="2800" b="1" dirty="0" smtClean="0">
                <a:solidFill>
                  <a:schemeClr val="tx1"/>
                </a:solidFill>
              </a:rPr>
              <a:t>Учебные вопросы:</a:t>
            </a:r>
            <a:endParaRPr lang="ru-RU" sz="2800" b="1" dirty="0" smtClean="0">
              <a:solidFill>
                <a:schemeClr val="tx1"/>
              </a:solidFill>
            </a:endParaRPr>
          </a:p>
          <a:p>
            <a:pPr algn="l"/>
            <a:r>
              <a:rPr lang="ru-RU" sz="2400" b="1" dirty="0" smtClean="0">
                <a:solidFill>
                  <a:srgbClr val="000066"/>
                </a:solidFill>
                <a:latin typeface="Arial Black" pitchFamily="34" charset="0"/>
              </a:rPr>
              <a:t>     1. </a:t>
            </a:r>
            <a:r>
              <a:rPr lang="ru-RU" sz="2400" dirty="0" smtClean="0">
                <a:solidFill>
                  <a:srgbClr val="000066"/>
                </a:solidFill>
                <a:latin typeface="Arial Black" pitchFamily="34" charset="0"/>
              </a:rPr>
              <a:t>Предел мощности при приемной системе </a:t>
            </a:r>
          </a:p>
          <a:p>
            <a:pPr algn="l"/>
            <a:r>
              <a:rPr lang="ru-RU" sz="2400" dirty="0" smtClean="0">
                <a:solidFill>
                  <a:srgbClr val="000066"/>
                </a:solidFill>
                <a:latin typeface="Arial Black" pitchFamily="34" charset="0"/>
              </a:rPr>
              <a:t>         бесконечной мощности. Влияние </a:t>
            </a:r>
          </a:p>
          <a:p>
            <a:pPr algn="l"/>
            <a:r>
              <a:rPr lang="ru-RU" sz="2400" dirty="0" smtClean="0">
                <a:solidFill>
                  <a:srgbClr val="000066"/>
                </a:solidFill>
                <a:latin typeface="Arial Black" pitchFamily="34" charset="0"/>
              </a:rPr>
              <a:t>         индуктивного сопротивления системы.</a:t>
            </a:r>
            <a:endParaRPr lang="ru-RU" sz="2400" b="1" dirty="0" smtClean="0">
              <a:solidFill>
                <a:srgbClr val="000066"/>
              </a:solidFill>
              <a:latin typeface="Arial Black" pitchFamily="34" charset="0"/>
            </a:endParaRPr>
          </a:p>
          <a:p>
            <a:pPr algn="just"/>
            <a:r>
              <a:rPr lang="ru-RU" sz="2400" b="1" dirty="0" smtClean="0">
                <a:solidFill>
                  <a:srgbClr val="000066"/>
                </a:solidFill>
                <a:latin typeface="Arial Black" pitchFamily="34" charset="0"/>
              </a:rPr>
              <a:t>     2. Действительный предел мощности ЭЭС.</a:t>
            </a:r>
            <a:r>
              <a:rPr lang="ru-RU" sz="2400" b="1" dirty="0" smtClean="0">
                <a:solidFill>
                  <a:srgbClr val="030349"/>
                </a:solidFill>
                <a:latin typeface="Arial Black" pitchFamily="34" charset="0"/>
              </a:rPr>
              <a:t> </a:t>
            </a:r>
            <a:endParaRPr lang="ru-RU" sz="2400" b="1" dirty="0" smtClean="0">
              <a:solidFill>
                <a:srgbClr val="000066"/>
              </a:solidFill>
              <a:latin typeface="Arial Black" pitchFamily="34" charset="0"/>
            </a:endParaRPr>
          </a:p>
          <a:p>
            <a:pPr algn="just"/>
            <a:r>
              <a:rPr lang="ru-RU" sz="2400" b="1" dirty="0" smtClean="0">
                <a:solidFill>
                  <a:srgbClr val="000066"/>
                </a:solidFill>
                <a:effectLst>
                  <a:outerShdw blurRad="38100" dist="38100" dir="2700000" algn="tl">
                    <a:srgbClr val="C0C0C0"/>
                  </a:outerShdw>
                </a:effectLst>
                <a:latin typeface="Arial Black" pitchFamily="34" charset="0"/>
              </a:rPr>
              <a:t>     3</a:t>
            </a:r>
            <a:r>
              <a:rPr lang="ru-RU" sz="2400" b="1" dirty="0" smtClean="0">
                <a:solidFill>
                  <a:srgbClr val="000066"/>
                </a:solidFill>
                <a:latin typeface="Arial Black" pitchFamily="34" charset="0"/>
              </a:rPr>
              <a:t>. </a:t>
            </a:r>
            <a:r>
              <a:rPr lang="ru-RU" sz="2400" dirty="0" smtClean="0">
                <a:solidFill>
                  <a:srgbClr val="000066"/>
                </a:solidFill>
                <a:latin typeface="Arial Black" pitchFamily="34" charset="0"/>
              </a:rPr>
              <a:t>Статические характеристики нагрузки.</a:t>
            </a:r>
          </a:p>
        </p:txBody>
      </p:sp>
      <p:pic>
        <p:nvPicPr>
          <p:cNvPr id="4" name="Shape">
            <a:hlinkClick r:id="" action="ppaction://media"/>
          </p:cNvPr>
          <p:cNvPicPr>
            <a:picLocks noRot="1" noChangeAspect="1"/>
          </p:cNvPicPr>
          <p:nvPr>
            <a:videoFile r:link="rId1"/>
          </p:nvPr>
        </p:nvPicPr>
        <p:blipFill>
          <a:blip r:embed="rId3" cstate="print"/>
          <a:srcRect/>
          <a:stretch>
            <a:fillRect/>
          </a:stretch>
        </p:blipFill>
        <p:spPr bwMode="auto">
          <a:xfrm>
            <a:off x="8318500" y="6032500"/>
            <a:ext cx="609600" cy="609600"/>
          </a:xfrm>
          <a:prstGeom prst="rect">
            <a:avLst/>
          </a:prstGeom>
          <a:noFill/>
          <a:ln w="9525">
            <a:noFill/>
            <a:miter lim="800000"/>
            <a:headEnd/>
            <a:tailEnd/>
          </a:ln>
        </p:spPr>
      </p:pic>
    </p:spTree>
  </p:cSld>
  <p:clrMapOvr>
    <a:masterClrMapping/>
  </p:clrMapOvr>
  <p:transition spd="slow" advTm="786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showWhenStopped="0">
                <p:cTn id="7" fill="hold" display="0">
                  <p:stCondLst>
                    <p:cond delay="indefinite"/>
                  </p:stCondLst>
                  <p:endCondLst>
                    <p:cond evt="onStopAudio" delay="0">
                      <p:tgtEl>
                        <p:sldTgt/>
                      </p:tgtEl>
                    </p:cond>
                  </p:end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Заголовок 1"/>
          <p:cNvSpPr>
            <a:spLocks noGrp="1"/>
          </p:cNvSpPr>
          <p:nvPr>
            <p:ph type="title"/>
          </p:nvPr>
        </p:nvSpPr>
        <p:spPr>
          <a:xfrm>
            <a:off x="107950" y="115888"/>
            <a:ext cx="8870950" cy="6408737"/>
          </a:xfrm>
        </p:spPr>
        <p:txBody>
          <a:bodyPr anchor="t"/>
          <a:lstStyle/>
          <a:p>
            <a:pPr algn="l"/>
            <a:r>
              <a:rPr lang="ru-RU" sz="3200" b="1" smtClean="0">
                <a:solidFill>
                  <a:srgbClr val="0033CC"/>
                </a:solidFill>
              </a:rPr>
              <a:t>      Максимальное значение мощности на этой характеристике совпа­дает с максимумом характеристики мощности и является тем же действительным пределом мощности </a:t>
            </a:r>
            <a:r>
              <a:rPr lang="ru-RU" sz="3200" b="1" i="1" smtClean="0">
                <a:solidFill>
                  <a:srgbClr val="0033CC"/>
                </a:solidFill>
              </a:rPr>
              <a:t>Р</a:t>
            </a:r>
            <a:r>
              <a:rPr lang="ru-RU" sz="3200" b="1" i="1" baseline="-25000" smtClean="0">
                <a:solidFill>
                  <a:srgbClr val="0033CC"/>
                </a:solidFill>
              </a:rPr>
              <a:t>та</a:t>
            </a:r>
            <a:r>
              <a:rPr lang="ru-RU" sz="3200" b="1" i="1" smtClean="0">
                <a:solidFill>
                  <a:srgbClr val="0033CC"/>
                </a:solidFill>
              </a:rPr>
              <a:t>.</a:t>
            </a:r>
            <a:r>
              <a:rPr lang="ru-RU" sz="3200" b="1" smtClean="0">
                <a:solidFill>
                  <a:srgbClr val="0033CC"/>
                </a:solidFill>
              </a:rPr>
              <a:t> Идеальный предел мощности для данного </a:t>
            </a:r>
            <a:br>
              <a:rPr lang="ru-RU" sz="3200" b="1" smtClean="0">
                <a:solidFill>
                  <a:srgbClr val="0033CC"/>
                </a:solidFill>
              </a:rPr>
            </a:br>
            <a:r>
              <a:rPr lang="ru-RU" sz="3200" b="1" smtClean="0">
                <a:solidFill>
                  <a:srgbClr val="0033CC"/>
                </a:solidFill>
              </a:rPr>
              <a:t>режима работы систе-</a:t>
            </a:r>
            <a:br>
              <a:rPr lang="ru-RU" sz="3200" b="1" smtClean="0">
                <a:solidFill>
                  <a:srgbClr val="0033CC"/>
                </a:solidFill>
              </a:rPr>
            </a:br>
            <a:r>
              <a:rPr lang="ru-RU" sz="3200" b="1" smtClean="0">
                <a:solidFill>
                  <a:srgbClr val="0033CC"/>
                </a:solidFill>
              </a:rPr>
              <a:t>мы, характеризуемого</a:t>
            </a:r>
            <a:br>
              <a:rPr lang="ru-RU" sz="3200" b="1" smtClean="0">
                <a:solidFill>
                  <a:srgbClr val="0033CC"/>
                </a:solidFill>
              </a:rPr>
            </a:br>
            <a:r>
              <a:rPr lang="ru-RU" sz="3200" b="1" smtClean="0">
                <a:solidFill>
                  <a:srgbClr val="0033CC"/>
                </a:solidFill>
              </a:rPr>
              <a:t>точкой </a:t>
            </a:r>
            <a:r>
              <a:rPr lang="ru-RU" sz="3200" b="1" i="1" smtClean="0">
                <a:solidFill>
                  <a:srgbClr val="0033CC"/>
                </a:solidFill>
              </a:rPr>
              <a:t>а,</a:t>
            </a:r>
            <a:r>
              <a:rPr lang="ru-RU" sz="3200" b="1" smtClean="0">
                <a:solidFill>
                  <a:srgbClr val="0033CC"/>
                </a:solidFill>
              </a:rPr>
              <a:t> определяется</a:t>
            </a:r>
            <a:br>
              <a:rPr lang="ru-RU" sz="3200" b="1" smtClean="0">
                <a:solidFill>
                  <a:srgbClr val="0033CC"/>
                </a:solidFill>
              </a:rPr>
            </a:br>
            <a:r>
              <a:rPr lang="ru-RU" sz="3200" b="1" smtClean="0">
                <a:solidFill>
                  <a:srgbClr val="0033CC"/>
                </a:solidFill>
              </a:rPr>
              <a:t>точкой </a:t>
            </a:r>
            <a:r>
              <a:rPr lang="en-US" sz="3200" b="1" i="1" smtClean="0">
                <a:solidFill>
                  <a:srgbClr val="0033CC"/>
                </a:solidFill>
              </a:rPr>
              <a:t>b</a:t>
            </a:r>
            <a:r>
              <a:rPr lang="en-US" sz="3200" b="1" smtClean="0">
                <a:solidFill>
                  <a:srgbClr val="0033CC"/>
                </a:solidFill>
              </a:rPr>
              <a:t> </a:t>
            </a:r>
            <a:r>
              <a:rPr lang="ru-RU" sz="3200" b="1" smtClean="0">
                <a:solidFill>
                  <a:srgbClr val="0033CC"/>
                </a:solidFill>
              </a:rPr>
              <a:t>на пересече-</a:t>
            </a:r>
            <a:br>
              <a:rPr lang="ru-RU" sz="3200" b="1" smtClean="0">
                <a:solidFill>
                  <a:srgbClr val="0033CC"/>
                </a:solidFill>
              </a:rPr>
            </a:br>
            <a:r>
              <a:rPr lang="ru-RU" sz="3200" b="1" smtClean="0">
                <a:solidFill>
                  <a:srgbClr val="0033CC"/>
                </a:solidFill>
              </a:rPr>
              <a:t>нии горизонтали  с </a:t>
            </a:r>
            <a:br>
              <a:rPr lang="ru-RU" sz="3200" b="1" smtClean="0">
                <a:solidFill>
                  <a:srgbClr val="0033CC"/>
                </a:solidFill>
              </a:rPr>
            </a:br>
            <a:r>
              <a:rPr lang="ru-RU" sz="3200" b="1" smtClean="0">
                <a:solidFill>
                  <a:srgbClr val="0033CC"/>
                </a:solidFill>
              </a:rPr>
              <a:t>прямой </a:t>
            </a:r>
            <a:r>
              <a:rPr lang="en-US" sz="3200" b="1" i="1" smtClean="0">
                <a:solidFill>
                  <a:srgbClr val="0033CC"/>
                </a:solidFill>
              </a:rPr>
              <a:t>ob</a:t>
            </a:r>
            <a:r>
              <a:rPr lang="ru-RU" sz="3200" b="1" i="1" smtClean="0">
                <a:solidFill>
                  <a:srgbClr val="0033CC"/>
                </a:solidFill>
              </a:rPr>
              <a:t>,</a:t>
            </a:r>
            <a:r>
              <a:rPr lang="ru-RU" sz="3200" b="1" smtClean="0">
                <a:solidFill>
                  <a:srgbClr val="0033CC"/>
                </a:solidFill>
              </a:rPr>
              <a:t> дающей </a:t>
            </a:r>
            <a:br>
              <a:rPr lang="ru-RU" sz="3200" b="1" smtClean="0">
                <a:solidFill>
                  <a:srgbClr val="0033CC"/>
                </a:solidFill>
              </a:rPr>
            </a:br>
            <a:r>
              <a:rPr lang="ru-RU" sz="3200" b="1" smtClean="0">
                <a:solidFill>
                  <a:srgbClr val="0033CC"/>
                </a:solidFill>
              </a:rPr>
              <a:t>значения  в зависимос-</a:t>
            </a:r>
            <a:br>
              <a:rPr lang="ru-RU" sz="3200" b="1" smtClean="0">
                <a:solidFill>
                  <a:srgbClr val="0033CC"/>
                </a:solidFill>
              </a:rPr>
            </a:br>
            <a:r>
              <a:rPr lang="ru-RU" sz="3200" b="1" smtClean="0">
                <a:solidFill>
                  <a:srgbClr val="0033CC"/>
                </a:solidFill>
              </a:rPr>
              <a:t>ти от напряжения </a:t>
            </a:r>
            <a:r>
              <a:rPr lang="en-US" sz="3200" b="1" i="1" smtClean="0">
                <a:solidFill>
                  <a:srgbClr val="0033CC"/>
                </a:solidFill>
              </a:rPr>
              <a:t>U</a:t>
            </a:r>
            <a:r>
              <a:rPr lang="ru-RU" sz="3200" b="1" i="1" smtClean="0">
                <a:solidFill>
                  <a:srgbClr val="0033CC"/>
                </a:solidFill>
              </a:rPr>
              <a:t>.</a:t>
            </a:r>
            <a:endParaRPr lang="ru-RU" sz="3200" b="1" smtClean="0">
              <a:solidFill>
                <a:srgbClr val="0033CC"/>
              </a:solidFill>
            </a:endParaRPr>
          </a:p>
        </p:txBody>
      </p:sp>
      <p:pic>
        <p:nvPicPr>
          <p:cNvPr id="59394" name="Picture 2" descr="Рис"/>
          <p:cNvPicPr>
            <a:picLocks noChangeAspect="1" noChangeArrowheads="1"/>
          </p:cNvPicPr>
          <p:nvPr/>
        </p:nvPicPr>
        <p:blipFill>
          <a:blip r:embed="rId2"/>
          <a:srcRect/>
          <a:stretch>
            <a:fillRect/>
          </a:stretch>
        </p:blipFill>
        <p:spPr bwMode="auto">
          <a:xfrm>
            <a:off x="4400550" y="2708275"/>
            <a:ext cx="4578350" cy="3168650"/>
          </a:xfrm>
          <a:prstGeom prst="rect">
            <a:avLst/>
          </a:prstGeom>
          <a:noFill/>
          <a:ln w="9525">
            <a:noFill/>
            <a:miter lim="800000"/>
            <a:headEnd/>
            <a:tailEnd/>
          </a:ln>
        </p:spPr>
      </p:pic>
      <p:sp>
        <p:nvSpPr>
          <p:cNvPr id="5" name="Rectangle 4"/>
          <p:cNvSpPr txBox="1">
            <a:spLocks/>
          </p:cNvSpPr>
          <p:nvPr/>
        </p:nvSpPr>
        <p:spPr bwMode="auto">
          <a:xfrm>
            <a:off x="4400550" y="5848350"/>
            <a:ext cx="4635500" cy="862013"/>
          </a:xfrm>
          <a:prstGeom prst="rect">
            <a:avLst/>
          </a:prstGeom>
          <a:noFill/>
          <a:ln w="9525">
            <a:noFill/>
            <a:miter lim="800000"/>
            <a:headEnd/>
            <a:tailEnd/>
          </a:ln>
        </p:spPr>
        <p:txBody>
          <a:bodyPr/>
          <a:lstStyle/>
          <a:p>
            <a:pPr algn="ctr">
              <a:defRPr/>
            </a:pPr>
            <a:r>
              <a:rPr lang="ru-RU" sz="2400" b="1" dirty="0">
                <a:solidFill>
                  <a:schemeClr val="accent3">
                    <a:lumMod val="50000"/>
                  </a:schemeClr>
                </a:solidFill>
              </a:rPr>
              <a:t>Зависимость напряжения от мощности</a:t>
            </a:r>
            <a:endParaRPr lang="ru-RU" sz="2400" b="1" dirty="0">
              <a:solidFill>
                <a:schemeClr val="accent3">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Заголовок 1"/>
          <p:cNvSpPr>
            <a:spLocks noGrp="1"/>
          </p:cNvSpPr>
          <p:nvPr>
            <p:ph type="title"/>
          </p:nvPr>
        </p:nvSpPr>
        <p:spPr>
          <a:xfrm>
            <a:off x="468313" y="53975"/>
            <a:ext cx="8229600" cy="1441450"/>
          </a:xfrm>
        </p:spPr>
        <p:txBody>
          <a:bodyPr/>
          <a:lstStyle/>
          <a:p>
            <a:r>
              <a:rPr lang="ru-RU" sz="2800" b="1" smtClean="0">
                <a:solidFill>
                  <a:srgbClr val="C00000"/>
                </a:solidFill>
              </a:rPr>
              <a:t>Действительные характеристики мощности одной и той же электропередачи, но при различных свойствах нагрузки. </a:t>
            </a:r>
          </a:p>
        </p:txBody>
      </p:sp>
      <p:pic>
        <p:nvPicPr>
          <p:cNvPr id="60418" name="Picture 2" descr="Рис"/>
          <p:cNvPicPr>
            <a:picLocks noChangeAspect="1" noChangeArrowheads="1"/>
          </p:cNvPicPr>
          <p:nvPr/>
        </p:nvPicPr>
        <p:blipFill>
          <a:blip r:embed="rId2"/>
          <a:srcRect t="9967"/>
          <a:stretch>
            <a:fillRect/>
          </a:stretch>
        </p:blipFill>
        <p:spPr bwMode="auto">
          <a:xfrm>
            <a:off x="4137025" y="2852738"/>
            <a:ext cx="4705350" cy="2678112"/>
          </a:xfrm>
          <a:prstGeom prst="rect">
            <a:avLst/>
          </a:prstGeom>
          <a:noFill/>
          <a:ln w="9525">
            <a:noFill/>
            <a:miter lim="800000"/>
            <a:headEnd/>
            <a:tailEnd/>
          </a:ln>
        </p:spPr>
      </p:pic>
      <p:sp>
        <p:nvSpPr>
          <p:cNvPr id="60419" name="Rectangle 4"/>
          <p:cNvSpPr txBox="1">
            <a:spLocks/>
          </p:cNvSpPr>
          <p:nvPr/>
        </p:nvSpPr>
        <p:spPr bwMode="auto">
          <a:xfrm>
            <a:off x="4041775" y="5564188"/>
            <a:ext cx="4895850" cy="1196975"/>
          </a:xfrm>
          <a:prstGeom prst="rect">
            <a:avLst/>
          </a:prstGeom>
          <a:noFill/>
          <a:ln w="9525">
            <a:noFill/>
            <a:miter lim="800000"/>
            <a:headEnd/>
            <a:tailEnd/>
          </a:ln>
        </p:spPr>
        <p:txBody>
          <a:bodyPr/>
          <a:lstStyle/>
          <a:p>
            <a:pPr algn="ctr"/>
            <a:r>
              <a:rPr lang="ru-RU" sz="2400" b="1"/>
              <a:t>Характеристики мощности при различной степени снижения </a:t>
            </a:r>
          </a:p>
          <a:p>
            <a:pPr algn="ctr"/>
            <a:r>
              <a:rPr lang="ru-RU" sz="2400" b="1"/>
              <a:t>напряжения</a:t>
            </a:r>
            <a:endParaRPr lang="ru-RU" sz="2400" b="1">
              <a:solidFill>
                <a:srgbClr val="0E2C3E"/>
              </a:solidFill>
              <a:latin typeface="Calibri" pitchFamily="34" charset="0"/>
            </a:endParaRPr>
          </a:p>
        </p:txBody>
      </p:sp>
      <p:sp>
        <p:nvSpPr>
          <p:cNvPr id="60420" name="Заголовок 1"/>
          <p:cNvSpPr txBox="1">
            <a:spLocks/>
          </p:cNvSpPr>
          <p:nvPr/>
        </p:nvSpPr>
        <p:spPr bwMode="auto">
          <a:xfrm>
            <a:off x="109538" y="1412875"/>
            <a:ext cx="8926512" cy="3887788"/>
          </a:xfrm>
          <a:prstGeom prst="rect">
            <a:avLst/>
          </a:prstGeom>
          <a:noFill/>
          <a:ln w="9525">
            <a:noFill/>
            <a:miter lim="800000"/>
            <a:headEnd/>
            <a:tailEnd/>
          </a:ln>
        </p:spPr>
        <p:txBody>
          <a:bodyPr/>
          <a:lstStyle/>
          <a:p>
            <a:pPr eaLnBrk="0" hangingPunct="0"/>
            <a:r>
              <a:rPr lang="ru-RU" sz="2800" b="1">
                <a:solidFill>
                  <a:srgbClr val="002060"/>
                </a:solidFill>
                <a:latin typeface="Calibri" pitchFamily="34" charset="0"/>
              </a:rPr>
              <a:t>      Чем меньше падает напряжение нагрузки с ростом передаваемой мощности и угла, тем более высоким получается действительный предел мощности.</a:t>
            </a:r>
          </a:p>
          <a:p>
            <a:pPr eaLnBrk="0" hangingPunct="0"/>
            <a:r>
              <a:rPr lang="ru-RU" sz="2800" b="1">
                <a:solidFill>
                  <a:srgbClr val="002060"/>
                </a:solidFill>
                <a:latin typeface="Calibri" pitchFamily="34" charset="0"/>
              </a:rPr>
              <a:t>       </a:t>
            </a:r>
          </a:p>
          <a:p>
            <a:pPr eaLnBrk="0" hangingPunct="0"/>
            <a:r>
              <a:rPr lang="ru-RU" sz="2800" b="1">
                <a:solidFill>
                  <a:srgbClr val="002060"/>
                </a:solidFill>
                <a:latin typeface="Calibri" pitchFamily="34" charset="0"/>
              </a:rPr>
              <a:t>      Степень снижения </a:t>
            </a:r>
          </a:p>
          <a:p>
            <a:pPr eaLnBrk="0" hangingPunct="0"/>
            <a:r>
              <a:rPr lang="ru-RU" sz="2800" b="1">
                <a:solidFill>
                  <a:srgbClr val="002060"/>
                </a:solidFill>
                <a:latin typeface="Calibri" pitchFamily="34" charset="0"/>
              </a:rPr>
              <a:t>напряжения нагрузки </a:t>
            </a:r>
          </a:p>
          <a:p>
            <a:pPr eaLnBrk="0" hangingPunct="0"/>
            <a:r>
              <a:rPr lang="ru-RU" sz="2800" b="1">
                <a:solidFill>
                  <a:srgbClr val="002060"/>
                </a:solidFill>
                <a:latin typeface="Calibri" pitchFamily="34" charset="0"/>
              </a:rPr>
              <a:t>будет тем меньшей, чем </a:t>
            </a:r>
          </a:p>
          <a:p>
            <a:pPr eaLnBrk="0" hangingPunct="0"/>
            <a:r>
              <a:rPr lang="ru-RU" sz="2800" b="1">
                <a:solidFill>
                  <a:srgbClr val="002060"/>
                </a:solidFill>
                <a:latin typeface="Calibri" pitchFamily="34" charset="0"/>
              </a:rPr>
              <a:t>больше номинальная </a:t>
            </a:r>
          </a:p>
          <a:p>
            <a:pPr eaLnBrk="0" hangingPunct="0"/>
            <a:r>
              <a:rPr lang="ru-RU" sz="2800" b="1">
                <a:solidFill>
                  <a:srgbClr val="002060"/>
                </a:solidFill>
                <a:latin typeface="Calibri" pitchFamily="34" charset="0"/>
              </a:rPr>
              <a:t>мощность приемной </a:t>
            </a:r>
            <a:endParaRPr lang="ru-RU" sz="2800">
              <a:solidFill>
                <a:srgbClr val="002060"/>
              </a:solidFill>
              <a:latin typeface="Calibri" pitchFamily="34" charset="0"/>
            </a:endParaRPr>
          </a:p>
          <a:p>
            <a:pPr eaLnBrk="0" hangingPunct="0"/>
            <a:r>
              <a:rPr lang="ru-RU" sz="2800" b="1">
                <a:solidFill>
                  <a:srgbClr val="002060"/>
                </a:solidFill>
                <a:latin typeface="Calibri" pitchFamily="34" charset="0"/>
              </a:rPr>
              <a:t>системы.</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p:cNvSpPr>
          <p:nvPr>
            <p:ph type="title"/>
          </p:nvPr>
        </p:nvSpPr>
        <p:spPr>
          <a:xfrm>
            <a:off x="468313" y="0"/>
            <a:ext cx="8229600" cy="1143000"/>
          </a:xfrm>
        </p:spPr>
        <p:txBody>
          <a:bodyPr/>
          <a:lstStyle/>
          <a:p>
            <a:r>
              <a:rPr lang="ru-RU" sz="2800" b="1" smtClean="0">
                <a:solidFill>
                  <a:srgbClr val="000066"/>
                </a:solidFill>
                <a:latin typeface="Arial Black" pitchFamily="34" charset="0"/>
              </a:rPr>
              <a:t>Вопрос 3. </a:t>
            </a:r>
            <a:r>
              <a:rPr lang="ru-RU" sz="3200" b="1" smtClean="0">
                <a:solidFill>
                  <a:srgbClr val="C00000"/>
                </a:solidFill>
                <a:latin typeface="Arial Black" pitchFamily="34" charset="0"/>
              </a:rPr>
              <a:t>Статические</a:t>
            </a:r>
            <a:r>
              <a:rPr lang="ru-RU" sz="3200" b="1" smtClean="0">
                <a:solidFill>
                  <a:srgbClr val="C00000"/>
                </a:solidFill>
              </a:rPr>
              <a:t> </a:t>
            </a:r>
            <a:r>
              <a:rPr lang="ru-RU" sz="3200" b="1" smtClean="0">
                <a:solidFill>
                  <a:srgbClr val="C00000"/>
                </a:solidFill>
                <a:latin typeface="Arial Black" pitchFamily="34" charset="0"/>
              </a:rPr>
              <a:t>характеристики нагрузки</a:t>
            </a:r>
            <a:endParaRPr lang="ru-RU" sz="4000" smtClean="0">
              <a:solidFill>
                <a:srgbClr val="C00000"/>
              </a:solidFill>
              <a:latin typeface="Arial Black" pitchFamily="34" charset="0"/>
            </a:endParaRPr>
          </a:p>
        </p:txBody>
      </p:sp>
      <p:sp>
        <p:nvSpPr>
          <p:cNvPr id="61442" name="Rectangle 2"/>
          <p:cNvSpPr txBox="1">
            <a:spLocks/>
          </p:cNvSpPr>
          <p:nvPr/>
        </p:nvSpPr>
        <p:spPr bwMode="auto">
          <a:xfrm>
            <a:off x="107950" y="1052513"/>
            <a:ext cx="8928100" cy="5689600"/>
          </a:xfrm>
          <a:prstGeom prst="rect">
            <a:avLst/>
          </a:prstGeom>
          <a:noFill/>
          <a:ln w="9525">
            <a:noFill/>
            <a:miter lim="800000"/>
            <a:headEnd/>
            <a:tailEnd/>
          </a:ln>
        </p:spPr>
        <p:txBody>
          <a:bodyPr/>
          <a:lstStyle/>
          <a:p>
            <a:pPr eaLnBrk="0" hangingPunct="0"/>
            <a:r>
              <a:rPr lang="ru-RU" sz="2800" b="1">
                <a:solidFill>
                  <a:srgbClr val="14425D"/>
                </a:solidFill>
                <a:latin typeface="Calibri" pitchFamily="34" charset="0"/>
              </a:rPr>
              <a:t>     Влияние нагрузки на напряжение в точках ее включения определяется регулирующим эффектом нагрузки, т.е. степенью снижения активной и реактивной мощности нагрузки с уменьшением напряжения на ее выводах, характеризуемой производными </a:t>
            </a:r>
            <a:r>
              <a:rPr lang="ru-RU" sz="2800" b="1" i="1">
                <a:solidFill>
                  <a:srgbClr val="14425D"/>
                </a:solidFill>
                <a:latin typeface="Calibri" pitchFamily="34" charset="0"/>
              </a:rPr>
              <a:t>dP/dU</a:t>
            </a:r>
            <a:r>
              <a:rPr lang="ru-RU" sz="2800" b="1">
                <a:solidFill>
                  <a:srgbClr val="14425D"/>
                </a:solidFill>
                <a:latin typeface="Calibri" pitchFamily="34" charset="0"/>
              </a:rPr>
              <a:t> и </a:t>
            </a:r>
            <a:r>
              <a:rPr lang="ru-RU" sz="2800" b="1" i="1">
                <a:solidFill>
                  <a:srgbClr val="14425D"/>
                </a:solidFill>
                <a:latin typeface="Calibri" pitchFamily="34" charset="0"/>
              </a:rPr>
              <a:t>dQ/dU</a:t>
            </a:r>
            <a:r>
              <a:rPr lang="ru-RU" sz="2800" b="1">
                <a:solidFill>
                  <a:srgbClr val="14425D"/>
                </a:solidFill>
                <a:latin typeface="Calibri" pitchFamily="34" charset="0"/>
              </a:rPr>
              <a:t>.</a:t>
            </a:r>
          </a:p>
          <a:p>
            <a:pPr eaLnBrk="0" hangingPunct="0"/>
            <a:r>
              <a:rPr lang="ru-RU" sz="2800">
                <a:latin typeface="Calibri" pitchFamily="34" charset="0"/>
              </a:rPr>
              <a:t>       </a:t>
            </a:r>
            <a:r>
              <a:rPr lang="ru-RU" sz="2800" b="1">
                <a:solidFill>
                  <a:srgbClr val="14425D"/>
                </a:solidFill>
                <a:latin typeface="Calibri" pitchFamily="34" charset="0"/>
              </a:rPr>
              <a:t>С уменьшением напряжения уменьшается и мощность, потребляемая нагрузкой. Уменьшение потоков мощности в сети, питающей нагрузку, уменьшает падение напряжения в генераторах, трансформаторах и линиях, что в некоторой степени поддерживает напряжение нагрузки.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Заголовок 1"/>
          <p:cNvSpPr>
            <a:spLocks noGrp="1"/>
          </p:cNvSpPr>
          <p:nvPr>
            <p:ph type="title"/>
          </p:nvPr>
        </p:nvSpPr>
        <p:spPr>
          <a:xfrm>
            <a:off x="107950" y="115888"/>
            <a:ext cx="8856663" cy="6626225"/>
          </a:xfrm>
        </p:spPr>
        <p:txBody>
          <a:bodyPr anchor="t"/>
          <a:lstStyle/>
          <a:p>
            <a:pPr algn="l"/>
            <a:r>
              <a:rPr lang="ru-RU" sz="3200" b="1" smtClean="0">
                <a:solidFill>
                  <a:srgbClr val="14425D"/>
                </a:solidFill>
              </a:rPr>
              <a:t>    </a:t>
            </a:r>
            <a:r>
              <a:rPr lang="ru-RU" sz="3200" b="1" smtClean="0">
                <a:solidFill>
                  <a:srgbClr val="C00000"/>
                </a:solidFill>
              </a:rPr>
              <a:t>Влияние регулирующего эффекта нагрузки на действительный предел мощности довольно значительно, и с ним приходится считаться в практических расчетах устойчивости. </a:t>
            </a:r>
            <a:br>
              <a:rPr lang="ru-RU" sz="3200" b="1" smtClean="0">
                <a:solidFill>
                  <a:srgbClr val="C00000"/>
                </a:solidFill>
              </a:rPr>
            </a:br>
            <a:r>
              <a:rPr lang="ru-RU" sz="3200" b="1" smtClean="0">
                <a:solidFill>
                  <a:srgbClr val="14425D"/>
                </a:solidFill>
              </a:rPr>
              <a:t>    Строгое решение задачи приводит к представлению нагрузок их статическими характеристиками, дающими зависимость активной и реактивной мощности нагрузки от напряжения. Касательные к этим характеристикам позволяют определить производные dP/dU и dQ/dU, т. е. регулирующий эффект нагрузки.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115888"/>
            <a:ext cx="8928100" cy="1441450"/>
          </a:xfrm>
        </p:spPr>
        <p:txBody>
          <a:bodyPr/>
          <a:lstStyle/>
          <a:p>
            <a:pPr>
              <a:defRPr/>
            </a:pPr>
            <a:r>
              <a:rPr lang="ru-RU" sz="3200" b="1" dirty="0">
                <a:solidFill>
                  <a:schemeClr val="accent3">
                    <a:lumMod val="75000"/>
                  </a:schemeClr>
                </a:solidFill>
              </a:rPr>
              <a:t>Простейшим видом нагрузки являются неизменные активные и индуктивные </a:t>
            </a:r>
            <a:r>
              <a:rPr lang="ru-RU" sz="3200" b="1" dirty="0" smtClean="0">
                <a:solidFill>
                  <a:schemeClr val="accent3">
                    <a:lumMod val="75000"/>
                  </a:schemeClr>
                </a:solidFill>
              </a:rPr>
              <a:t>сопротивления</a:t>
            </a:r>
            <a:endParaRPr lang="ru-RU" sz="3200" b="1" dirty="0">
              <a:solidFill>
                <a:schemeClr val="accent3">
                  <a:lumMod val="75000"/>
                </a:schemeClr>
              </a:solidFill>
            </a:endParaRPr>
          </a:p>
        </p:txBody>
      </p:sp>
      <p:pic>
        <p:nvPicPr>
          <p:cNvPr id="54336" name="Picture 2" descr="Рис"/>
          <p:cNvPicPr>
            <a:picLocks noChangeAspect="1" noChangeArrowheads="1"/>
          </p:cNvPicPr>
          <p:nvPr/>
        </p:nvPicPr>
        <p:blipFill>
          <a:blip r:embed="rId3"/>
          <a:srcRect l="24097" t="6746" r="23859"/>
          <a:stretch>
            <a:fillRect/>
          </a:stretch>
        </p:blipFill>
        <p:spPr bwMode="auto">
          <a:xfrm>
            <a:off x="5508625" y="1773238"/>
            <a:ext cx="2671763" cy="3541712"/>
          </a:xfrm>
          <a:prstGeom prst="rect">
            <a:avLst/>
          </a:prstGeom>
          <a:noFill/>
          <a:ln w="9525">
            <a:noFill/>
            <a:miter lim="800000"/>
            <a:headEnd/>
            <a:tailEnd/>
          </a:ln>
        </p:spPr>
      </p:pic>
      <p:sp>
        <p:nvSpPr>
          <p:cNvPr id="5" name="Rectangle 4"/>
          <p:cNvSpPr txBox="1">
            <a:spLocks/>
          </p:cNvSpPr>
          <p:nvPr/>
        </p:nvSpPr>
        <p:spPr bwMode="auto">
          <a:xfrm>
            <a:off x="4248150" y="5564188"/>
            <a:ext cx="4895850" cy="1196975"/>
          </a:xfrm>
          <a:prstGeom prst="rect">
            <a:avLst/>
          </a:prstGeom>
          <a:noFill/>
          <a:ln w="9525">
            <a:noFill/>
            <a:miter lim="800000"/>
            <a:headEnd/>
            <a:tailEnd/>
          </a:ln>
        </p:spPr>
        <p:txBody>
          <a:bodyPr/>
          <a:lstStyle/>
          <a:p>
            <a:pPr algn="ctr"/>
            <a:r>
              <a:rPr lang="ru-RU" sz="2400" b="1"/>
              <a:t>Характеристики мощности при различной степени снижения </a:t>
            </a:r>
          </a:p>
          <a:p>
            <a:pPr algn="ctr"/>
            <a:r>
              <a:rPr lang="ru-RU" sz="2400" b="1"/>
              <a:t>напряжения</a:t>
            </a:r>
            <a:endParaRPr lang="ru-RU" sz="2400" b="1">
              <a:solidFill>
                <a:srgbClr val="0E2C3E"/>
              </a:solidFill>
              <a:latin typeface="Calibri" pitchFamily="34" charset="0"/>
            </a:endParaRPr>
          </a:p>
        </p:txBody>
      </p:sp>
      <p:sp>
        <p:nvSpPr>
          <p:cNvPr id="54338" name="Rectangle 4"/>
          <p:cNvSpPr txBox="1">
            <a:spLocks/>
          </p:cNvSpPr>
          <p:nvPr/>
        </p:nvSpPr>
        <p:spPr bwMode="auto">
          <a:xfrm>
            <a:off x="179388" y="1700213"/>
            <a:ext cx="5184775" cy="5060950"/>
          </a:xfrm>
          <a:prstGeom prst="rect">
            <a:avLst/>
          </a:prstGeom>
          <a:noFill/>
          <a:ln w="9525">
            <a:noFill/>
            <a:miter lim="800000"/>
            <a:headEnd/>
            <a:tailEnd/>
          </a:ln>
        </p:spPr>
        <p:txBody>
          <a:bodyPr/>
          <a:lstStyle/>
          <a:p>
            <a:r>
              <a:rPr lang="ru-RU" sz="2400" b="1">
                <a:solidFill>
                  <a:srgbClr val="0033CC"/>
                </a:solidFill>
              </a:rPr>
              <a:t>В этом случае активная и реактивная мощности нагрузки пропорциональны квадрату напряжения</a:t>
            </a:r>
          </a:p>
          <a:p>
            <a:endParaRPr lang="ru-RU" sz="2400" b="1">
              <a:solidFill>
                <a:srgbClr val="0033CC"/>
              </a:solidFill>
              <a:latin typeface="Calibri" pitchFamily="34" charset="0"/>
            </a:endParaRPr>
          </a:p>
          <a:p>
            <a:endParaRPr lang="ru-RU" sz="2400" b="1">
              <a:solidFill>
                <a:srgbClr val="0033CC"/>
              </a:solidFill>
              <a:latin typeface="Calibri" pitchFamily="34" charset="0"/>
            </a:endParaRPr>
          </a:p>
          <a:p>
            <a:endParaRPr lang="ru-RU" sz="2400" b="1">
              <a:solidFill>
                <a:srgbClr val="0033CC"/>
              </a:solidFill>
              <a:latin typeface="Calibri" pitchFamily="34" charset="0"/>
            </a:endParaRPr>
          </a:p>
          <a:p>
            <a:r>
              <a:rPr lang="ru-RU" sz="2400" b="1">
                <a:solidFill>
                  <a:srgbClr val="0033CC"/>
                </a:solidFill>
              </a:rPr>
              <a:t>регулирующий эффект нагрузки по активной и реактивной мощности</a:t>
            </a:r>
            <a:endParaRPr lang="ru-RU" sz="2400" b="1">
              <a:solidFill>
                <a:srgbClr val="0033CC"/>
              </a:solidFill>
              <a:latin typeface="Calibri" pitchFamily="34" charset="0"/>
            </a:endParaRPr>
          </a:p>
        </p:txBody>
      </p:sp>
      <p:sp>
        <p:nvSpPr>
          <p:cNvPr id="5433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4331" name="Object 59"/>
          <p:cNvGraphicFramePr>
            <a:graphicFrameLocks noChangeAspect="1"/>
          </p:cNvGraphicFramePr>
          <p:nvPr/>
        </p:nvGraphicFramePr>
        <p:xfrm>
          <a:off x="900113" y="3213100"/>
          <a:ext cx="1363662" cy="1017588"/>
        </p:xfrm>
        <a:graphic>
          <a:graphicData uri="http://schemas.openxmlformats.org/presentationml/2006/ole">
            <p:oleObj spid="_x0000_s54331" name="Формула" r:id="rId4" imgW="672808" imgH="507780" progId="Equation.3">
              <p:embed/>
            </p:oleObj>
          </a:graphicData>
        </a:graphic>
      </p:graphicFrame>
      <p:sp>
        <p:nvSpPr>
          <p:cNvPr id="54340"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4332" name="Object 60"/>
          <p:cNvGraphicFramePr>
            <a:graphicFrameLocks noChangeAspect="1"/>
          </p:cNvGraphicFramePr>
          <p:nvPr/>
        </p:nvGraphicFramePr>
        <p:xfrm>
          <a:off x="2806700" y="3222625"/>
          <a:ext cx="1441450" cy="1017588"/>
        </p:xfrm>
        <a:graphic>
          <a:graphicData uri="http://schemas.openxmlformats.org/presentationml/2006/ole">
            <p:oleObj spid="_x0000_s54332" name="Формула" r:id="rId5" imgW="711200" imgH="508000" progId="Equation.3">
              <p:embed/>
            </p:oleObj>
          </a:graphicData>
        </a:graphic>
      </p:graphicFrame>
      <p:sp>
        <p:nvSpPr>
          <p:cNvPr id="54341"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4333" name="Object 61"/>
          <p:cNvGraphicFramePr>
            <a:graphicFrameLocks noChangeAspect="1"/>
          </p:cNvGraphicFramePr>
          <p:nvPr/>
        </p:nvGraphicFramePr>
        <p:xfrm>
          <a:off x="179388" y="5632450"/>
          <a:ext cx="1735137" cy="971550"/>
        </p:xfrm>
        <a:graphic>
          <a:graphicData uri="http://schemas.openxmlformats.org/presentationml/2006/ole">
            <p:oleObj spid="_x0000_s54333" name="Формула" r:id="rId6" imgW="812447" imgH="457002" progId="Equation.3">
              <p:embed/>
            </p:oleObj>
          </a:graphicData>
        </a:graphic>
      </p:graphicFrame>
      <p:sp>
        <p:nvSpPr>
          <p:cNvPr id="54342"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4334" name="Object 62"/>
          <p:cNvGraphicFramePr>
            <a:graphicFrameLocks noChangeAspect="1"/>
          </p:cNvGraphicFramePr>
          <p:nvPr/>
        </p:nvGraphicFramePr>
        <p:xfrm>
          <a:off x="2195513" y="5684838"/>
          <a:ext cx="1874837" cy="957262"/>
        </p:xfrm>
        <a:graphic>
          <a:graphicData uri="http://schemas.openxmlformats.org/presentationml/2006/ole">
            <p:oleObj spid="_x0000_s54334" name="Формула" r:id="rId7" imgW="889000" imgH="45720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763"/>
            <a:ext cx="9132888" cy="2055812"/>
          </a:xfrm>
        </p:spPr>
        <p:txBody>
          <a:bodyPr anchor="t"/>
          <a:lstStyle/>
          <a:p>
            <a:pPr>
              <a:defRPr/>
            </a:pPr>
            <a:r>
              <a:rPr lang="ru-RU" sz="3200" b="1" dirty="0">
                <a:solidFill>
                  <a:srgbClr val="FF0000"/>
                </a:solidFill>
                <a:effectLst>
                  <a:outerShdw blurRad="38100" dist="38100" dir="2700000" algn="tl">
                    <a:srgbClr val="000000">
                      <a:alpha val="43137"/>
                    </a:srgbClr>
                  </a:outerShdw>
                </a:effectLst>
              </a:rPr>
              <a:t>В действительности нагрузки обладают иными характеристиками, чем неизменные активное и индуктивное </a:t>
            </a:r>
            <a:r>
              <a:rPr lang="ru-RU" sz="3200" b="1" dirty="0" smtClean="0">
                <a:solidFill>
                  <a:srgbClr val="FF0000"/>
                </a:solidFill>
                <a:effectLst>
                  <a:outerShdw blurRad="38100" dist="38100" dir="2700000" algn="tl">
                    <a:srgbClr val="000000">
                      <a:alpha val="43137"/>
                    </a:srgbClr>
                  </a:outerShdw>
                </a:effectLst>
              </a:rPr>
              <a:t>сопротивления</a:t>
            </a:r>
            <a:r>
              <a:rPr lang="ru-RU" sz="3200" b="1" dirty="0">
                <a:solidFill>
                  <a:srgbClr val="FF0000"/>
                </a:solidFill>
                <a:effectLst>
                  <a:outerShdw blurRad="38100" dist="38100" dir="2700000" algn="tl">
                    <a:srgbClr val="000000">
                      <a:alpha val="43137"/>
                    </a:srgbClr>
                  </a:outerShdw>
                </a:effectLst>
              </a:rPr>
              <a:t>, и их регулирующий эффект имеет другие значения</a:t>
            </a:r>
            <a:r>
              <a:rPr lang="ru-RU" sz="3200" b="1" dirty="0" smtClean="0">
                <a:solidFill>
                  <a:srgbClr val="FF0000"/>
                </a:solidFill>
                <a:effectLst>
                  <a:outerShdw blurRad="38100" dist="38100" dir="2700000" algn="tl">
                    <a:srgbClr val="000000">
                      <a:alpha val="43137"/>
                    </a:srgbClr>
                  </a:outerShdw>
                </a:effectLst>
              </a:rPr>
              <a:t>.</a:t>
            </a:r>
            <a:endParaRPr lang="ru-RU" sz="3200" b="1" dirty="0">
              <a:solidFill>
                <a:srgbClr val="FF0000"/>
              </a:solidFill>
              <a:effectLst>
                <a:outerShdw blurRad="38100" dist="38100" dir="2700000" algn="tl">
                  <a:srgbClr val="000000">
                    <a:alpha val="43137"/>
                  </a:srgbClr>
                </a:outerShdw>
              </a:effectLst>
            </a:endParaRPr>
          </a:p>
        </p:txBody>
      </p:sp>
      <p:pic>
        <p:nvPicPr>
          <p:cNvPr id="65538" name="Picture 2" descr="Рис"/>
          <p:cNvPicPr>
            <a:picLocks noChangeAspect="1" noChangeArrowheads="1"/>
          </p:cNvPicPr>
          <p:nvPr/>
        </p:nvPicPr>
        <p:blipFill>
          <a:blip r:embed="rId2"/>
          <a:srcRect l="10638" t="5446"/>
          <a:stretch>
            <a:fillRect/>
          </a:stretch>
        </p:blipFill>
        <p:spPr bwMode="auto">
          <a:xfrm>
            <a:off x="4437063" y="2565400"/>
            <a:ext cx="4597400" cy="3106738"/>
          </a:xfrm>
          <a:prstGeom prst="rect">
            <a:avLst/>
          </a:prstGeom>
          <a:noFill/>
          <a:ln w="9525">
            <a:noFill/>
            <a:miter lim="800000"/>
            <a:headEnd/>
            <a:tailEnd/>
          </a:ln>
        </p:spPr>
      </p:pic>
      <p:sp>
        <p:nvSpPr>
          <p:cNvPr id="65539" name="Заголовок 1"/>
          <p:cNvSpPr txBox="1">
            <a:spLocks/>
          </p:cNvSpPr>
          <p:nvPr/>
        </p:nvSpPr>
        <p:spPr bwMode="auto">
          <a:xfrm>
            <a:off x="131763" y="1989138"/>
            <a:ext cx="8867775" cy="2055812"/>
          </a:xfrm>
          <a:prstGeom prst="rect">
            <a:avLst/>
          </a:prstGeom>
          <a:noFill/>
          <a:ln w="9525">
            <a:noFill/>
            <a:miter lim="800000"/>
            <a:headEnd/>
            <a:tailEnd/>
          </a:ln>
        </p:spPr>
        <p:txBody>
          <a:bodyPr/>
          <a:lstStyle/>
          <a:p>
            <a:pPr eaLnBrk="0" hangingPunct="0"/>
            <a:r>
              <a:rPr lang="ru-RU" sz="3200" b="1">
                <a:solidFill>
                  <a:srgbClr val="002060"/>
                </a:solidFill>
                <a:latin typeface="Calibri" pitchFamily="34" charset="0"/>
              </a:rPr>
              <a:t>Обычно более 50% нагрузки составляют АД.</a:t>
            </a:r>
          </a:p>
          <a:p>
            <a:pPr eaLnBrk="0" hangingPunct="0"/>
            <a:r>
              <a:rPr lang="ru-RU" sz="3200" b="1">
                <a:solidFill>
                  <a:srgbClr val="002060"/>
                </a:solidFill>
                <a:latin typeface="Calibri" pitchFamily="34" charset="0"/>
              </a:rPr>
              <a:t>Графики зависимости </a:t>
            </a:r>
          </a:p>
          <a:p>
            <a:pPr eaLnBrk="0" hangingPunct="0"/>
            <a:r>
              <a:rPr lang="ru-RU" sz="3200" b="1">
                <a:solidFill>
                  <a:srgbClr val="002060"/>
                </a:solidFill>
                <a:latin typeface="Calibri" pitchFamily="34" charset="0"/>
              </a:rPr>
              <a:t>потребляемой мощ-</a:t>
            </a:r>
          </a:p>
          <a:p>
            <a:pPr eaLnBrk="0" hangingPunct="0"/>
            <a:r>
              <a:rPr lang="ru-RU" sz="3200" b="1">
                <a:solidFill>
                  <a:srgbClr val="002060"/>
                </a:solidFill>
                <a:latin typeface="Calibri" pitchFamily="34" charset="0"/>
              </a:rPr>
              <a:t>ности или вращающего </a:t>
            </a:r>
          </a:p>
          <a:p>
            <a:pPr eaLnBrk="0" hangingPunct="0"/>
            <a:r>
              <a:rPr lang="ru-RU" sz="3200" b="1">
                <a:solidFill>
                  <a:srgbClr val="002060"/>
                </a:solidFill>
                <a:latin typeface="Calibri" pitchFamily="34" charset="0"/>
              </a:rPr>
              <a:t>момента АД от сколь-</a:t>
            </a:r>
          </a:p>
          <a:p>
            <a:pPr eaLnBrk="0" hangingPunct="0"/>
            <a:r>
              <a:rPr lang="ru-RU" sz="3200" b="1">
                <a:solidFill>
                  <a:srgbClr val="002060"/>
                </a:solidFill>
                <a:latin typeface="Calibri" pitchFamily="34" charset="0"/>
              </a:rPr>
              <a:t>жения для номиналь-</a:t>
            </a:r>
          </a:p>
          <a:p>
            <a:pPr eaLnBrk="0" hangingPunct="0"/>
            <a:r>
              <a:rPr lang="ru-RU" sz="3200" b="1">
                <a:solidFill>
                  <a:srgbClr val="002060"/>
                </a:solidFill>
                <a:latin typeface="Calibri" pitchFamily="34" charset="0"/>
              </a:rPr>
              <a:t>ного и пониженных </a:t>
            </a:r>
          </a:p>
          <a:p>
            <a:pPr eaLnBrk="0" hangingPunct="0"/>
            <a:r>
              <a:rPr lang="ru-RU" sz="3200" b="1">
                <a:solidFill>
                  <a:srgbClr val="002060"/>
                </a:solidFill>
                <a:latin typeface="Calibri" pitchFamily="34" charset="0"/>
              </a:rPr>
              <a:t>значений напряжения</a:t>
            </a:r>
          </a:p>
          <a:p>
            <a:pPr eaLnBrk="0" hangingPunct="0"/>
            <a:r>
              <a:rPr lang="ru-RU" sz="3200" b="1">
                <a:solidFill>
                  <a:srgbClr val="002060"/>
                </a:solidFill>
                <a:latin typeface="Calibri" pitchFamily="34" charset="0"/>
              </a:rPr>
              <a:t>на его выводах. </a:t>
            </a:r>
          </a:p>
        </p:txBody>
      </p:sp>
      <p:sp>
        <p:nvSpPr>
          <p:cNvPr id="65540" name="Rectangle 4"/>
          <p:cNvSpPr txBox="1">
            <a:spLocks/>
          </p:cNvSpPr>
          <p:nvPr/>
        </p:nvSpPr>
        <p:spPr bwMode="auto">
          <a:xfrm>
            <a:off x="4287838" y="5684838"/>
            <a:ext cx="4895850" cy="1196975"/>
          </a:xfrm>
          <a:prstGeom prst="rect">
            <a:avLst/>
          </a:prstGeom>
          <a:noFill/>
          <a:ln w="9525">
            <a:noFill/>
            <a:miter lim="800000"/>
            <a:headEnd/>
            <a:tailEnd/>
          </a:ln>
        </p:spPr>
        <p:txBody>
          <a:bodyPr/>
          <a:lstStyle/>
          <a:p>
            <a:pPr algn="ctr"/>
            <a:r>
              <a:rPr lang="ru-RU" sz="2400" b="1"/>
              <a:t>Характеристики мощности асинхронного двигателя при </a:t>
            </a:r>
          </a:p>
          <a:p>
            <a:pPr algn="ctr"/>
            <a:r>
              <a:rPr lang="ru-RU" sz="2400" b="1"/>
              <a:t>различных напряжениях</a:t>
            </a:r>
            <a:endParaRPr lang="ru-RU" sz="2400" b="1">
              <a:solidFill>
                <a:srgbClr val="0E2C3E"/>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Заголовок 1"/>
          <p:cNvSpPr>
            <a:spLocks noGrp="1"/>
          </p:cNvSpPr>
          <p:nvPr>
            <p:ph type="title"/>
          </p:nvPr>
        </p:nvSpPr>
        <p:spPr>
          <a:xfrm>
            <a:off x="107950" y="115888"/>
            <a:ext cx="8928100" cy="6553200"/>
          </a:xfrm>
        </p:spPr>
        <p:txBody>
          <a:bodyPr anchor="t"/>
          <a:lstStyle/>
          <a:p>
            <a:pPr algn="l"/>
            <a:r>
              <a:rPr lang="ru-RU" sz="3200" b="1" dirty="0" smtClean="0">
                <a:solidFill>
                  <a:srgbClr val="002060"/>
                </a:solidFill>
              </a:rPr>
              <a:t>     Предполагая тормозной момент  (</a:t>
            </a:r>
            <a:r>
              <a:rPr lang="ru-RU" sz="3200" b="1" dirty="0" err="1" smtClean="0">
                <a:solidFill>
                  <a:srgbClr val="002060"/>
                </a:solidFill>
              </a:rPr>
              <a:t>момент</a:t>
            </a:r>
            <a:r>
              <a:rPr lang="ru-RU" sz="3200" b="1" dirty="0" smtClean="0">
                <a:solidFill>
                  <a:srgbClr val="002060"/>
                </a:solidFill>
              </a:rPr>
              <a:t> сопротивления, преодолеваемый двигателем) постоянным (</a:t>
            </a:r>
            <a:r>
              <a:rPr lang="ru-RU" sz="3200" b="1" dirty="0" err="1" smtClean="0">
                <a:solidFill>
                  <a:srgbClr val="002060"/>
                </a:solidFill>
              </a:rPr>
              <a:t>Р</a:t>
            </a:r>
            <a:r>
              <a:rPr lang="ru-RU" sz="3200" b="1" baseline="-25000" dirty="0" err="1" smtClean="0">
                <a:solidFill>
                  <a:srgbClr val="002060"/>
                </a:solidFill>
              </a:rPr>
              <a:t>т</a:t>
            </a:r>
            <a:r>
              <a:rPr lang="ru-RU" sz="3200" b="1" dirty="0" smtClean="0">
                <a:solidFill>
                  <a:srgbClr val="002060"/>
                </a:solidFill>
              </a:rPr>
              <a:t> = </a:t>
            </a:r>
            <a:r>
              <a:rPr lang="ru-RU" sz="3200" b="1" dirty="0" err="1" smtClean="0">
                <a:solidFill>
                  <a:srgbClr val="002060"/>
                </a:solidFill>
              </a:rPr>
              <a:t>Р</a:t>
            </a:r>
            <a:r>
              <a:rPr lang="ru-RU" sz="3200" b="1" baseline="-25000" dirty="0" err="1" smtClean="0">
                <a:solidFill>
                  <a:srgbClr val="002060"/>
                </a:solidFill>
              </a:rPr>
              <a:t>мех</a:t>
            </a:r>
            <a:r>
              <a:rPr lang="ru-RU" sz="3200" b="1" dirty="0" smtClean="0">
                <a:solidFill>
                  <a:srgbClr val="002060"/>
                </a:solidFill>
              </a:rPr>
              <a:t> = </a:t>
            </a:r>
            <a:r>
              <a:rPr lang="en-US" sz="3200" b="1" dirty="0" smtClean="0">
                <a:solidFill>
                  <a:srgbClr val="002060"/>
                </a:solidFill>
              </a:rPr>
              <a:t>const</a:t>
            </a:r>
            <a:r>
              <a:rPr lang="ru-RU" sz="3200" b="1" dirty="0" smtClean="0">
                <a:solidFill>
                  <a:srgbClr val="002060"/>
                </a:solidFill>
              </a:rPr>
              <a:t>), можно установить, что уменьшение напряжения на выводах двигателя должно сопровождаться увеличением скольжения двигателя до такого значения, чтобы вращающий момент вновь уравновесил бы тормозной момент. Так, например, при уменьшении напряжения на двигателе от 100 до 80% двигатель переходит из режима, характеризуемого точкой </a:t>
            </a:r>
            <a:r>
              <a:rPr lang="ru-RU" sz="3200" b="1" i="1" dirty="0" smtClean="0">
                <a:solidFill>
                  <a:srgbClr val="002060"/>
                </a:solidFill>
              </a:rPr>
              <a:t>1</a:t>
            </a:r>
            <a:r>
              <a:rPr lang="ru-RU" sz="3200" b="1" dirty="0" smtClean="0">
                <a:solidFill>
                  <a:srgbClr val="002060"/>
                </a:solidFill>
              </a:rPr>
              <a:t>, в режим, характеризуемый точкой 2, с увеличением скольжения двигателя от </a:t>
            </a:r>
            <a:r>
              <a:rPr lang="en-US" sz="3200" b="1" dirty="0" smtClean="0">
                <a:solidFill>
                  <a:srgbClr val="002060"/>
                </a:solidFill>
              </a:rPr>
              <a:t>s</a:t>
            </a:r>
            <a:r>
              <a:rPr lang="ru-RU" sz="3200" b="1" baseline="-25000" dirty="0" smtClean="0">
                <a:solidFill>
                  <a:srgbClr val="002060"/>
                </a:solidFill>
              </a:rPr>
              <a:t>1</a:t>
            </a:r>
            <a:r>
              <a:rPr lang="ru-RU" sz="3200" b="1" dirty="0" smtClean="0">
                <a:solidFill>
                  <a:srgbClr val="002060"/>
                </a:solidFill>
              </a:rPr>
              <a:t> до </a:t>
            </a:r>
            <a:r>
              <a:rPr lang="en-US" sz="3200" b="1" dirty="0" smtClean="0">
                <a:solidFill>
                  <a:srgbClr val="002060"/>
                </a:solidFill>
              </a:rPr>
              <a:t>s</a:t>
            </a:r>
            <a:r>
              <a:rPr lang="ru-RU" sz="3200" b="1" baseline="-25000" dirty="0" smtClean="0">
                <a:solidFill>
                  <a:srgbClr val="002060"/>
                </a:solidFill>
              </a:rPr>
              <a:t>2</a:t>
            </a:r>
            <a:r>
              <a:rPr lang="ru-RU" sz="3200" b="1" dirty="0" smtClean="0">
                <a:solidFill>
                  <a:srgbClr val="002060"/>
                </a:solidFill>
              </a:rPr>
              <a: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Заголовок 1"/>
          <p:cNvSpPr>
            <a:spLocks noGrp="1"/>
          </p:cNvSpPr>
          <p:nvPr>
            <p:ph type="title"/>
          </p:nvPr>
        </p:nvSpPr>
        <p:spPr>
          <a:xfrm>
            <a:off x="107950" y="115888"/>
            <a:ext cx="8856663" cy="6626225"/>
          </a:xfrm>
        </p:spPr>
        <p:txBody>
          <a:bodyPr anchor="t"/>
          <a:lstStyle/>
          <a:p>
            <a:pPr algn="l">
              <a:defRPr/>
            </a:pPr>
            <a:r>
              <a:rPr lang="ru-RU" sz="3200" dirty="0" smtClean="0"/>
              <a:t>      </a:t>
            </a:r>
            <a:r>
              <a:rPr lang="ru-RU" sz="3200" b="1" dirty="0" smtClean="0">
                <a:solidFill>
                  <a:srgbClr val="000066"/>
                </a:solidFill>
                <a:latin typeface="+mn-lt"/>
              </a:rPr>
              <a:t>Увеличение скольжения двигателя влечет за собой изменение его эквивалентного </a:t>
            </a:r>
            <a:r>
              <a:rPr lang="ru-RU" sz="3200" b="1" dirty="0" err="1" smtClean="0">
                <a:solidFill>
                  <a:srgbClr val="000066"/>
                </a:solidFill>
                <a:latin typeface="+mn-lt"/>
              </a:rPr>
              <a:t>сопротив-ления</a:t>
            </a:r>
            <a:r>
              <a:rPr lang="ru-RU" sz="3200" b="1" dirty="0" smtClean="0">
                <a:solidFill>
                  <a:srgbClr val="000066"/>
                </a:solidFill>
                <a:latin typeface="+mn-lt"/>
              </a:rPr>
              <a:t>. Как вытекает из схемы замещения </a:t>
            </a:r>
            <a:r>
              <a:rPr lang="ru-RU" sz="3200" b="1" dirty="0" err="1" smtClean="0">
                <a:solidFill>
                  <a:srgbClr val="000066"/>
                </a:solidFill>
                <a:latin typeface="+mn-lt"/>
              </a:rPr>
              <a:t>дви-гателя</a:t>
            </a:r>
            <a:r>
              <a:rPr lang="ru-RU" sz="3200" b="1" dirty="0" smtClean="0">
                <a:solidFill>
                  <a:srgbClr val="000066"/>
                </a:solidFill>
                <a:latin typeface="+mn-lt"/>
              </a:rPr>
              <a:t>, с </a:t>
            </a:r>
            <a:r>
              <a:rPr lang="ru-RU" sz="3200" b="1" dirty="0" err="1" smtClean="0">
                <a:solidFill>
                  <a:srgbClr val="000066"/>
                </a:solidFill>
                <a:latin typeface="+mn-lt"/>
              </a:rPr>
              <a:t>увеличе</a:t>
            </a:r>
            <a:r>
              <a:rPr lang="ru-RU" sz="3200" b="1" dirty="0" smtClean="0">
                <a:solidFill>
                  <a:srgbClr val="000066"/>
                </a:solidFill>
                <a:latin typeface="+mn-lt"/>
              </a:rPr>
              <a:t>-</a:t>
            </a:r>
            <a:br>
              <a:rPr lang="ru-RU" sz="3200" b="1" dirty="0" smtClean="0">
                <a:solidFill>
                  <a:srgbClr val="000066"/>
                </a:solidFill>
                <a:latin typeface="+mn-lt"/>
              </a:rPr>
            </a:br>
            <a:r>
              <a:rPr lang="ru-RU" sz="3200" b="1" dirty="0" err="1" smtClean="0">
                <a:solidFill>
                  <a:srgbClr val="000066"/>
                </a:solidFill>
                <a:latin typeface="+mn-lt"/>
              </a:rPr>
              <a:t>нием</a:t>
            </a:r>
            <a:r>
              <a:rPr lang="ru-RU" sz="3200" b="1" dirty="0" smtClean="0">
                <a:solidFill>
                  <a:srgbClr val="000066"/>
                </a:solidFill>
                <a:latin typeface="+mn-lt"/>
              </a:rPr>
              <a:t> </a:t>
            </a:r>
            <a:r>
              <a:rPr lang="ru-RU" sz="3200" b="1" dirty="0" err="1" smtClean="0">
                <a:solidFill>
                  <a:srgbClr val="000066"/>
                </a:solidFill>
                <a:latin typeface="+mn-lt"/>
              </a:rPr>
              <a:t>скольже</a:t>
            </a:r>
            <a:r>
              <a:rPr lang="ru-RU" sz="3200" b="1" dirty="0" smtClean="0">
                <a:solidFill>
                  <a:srgbClr val="000066"/>
                </a:solidFill>
                <a:latin typeface="+mn-lt"/>
              </a:rPr>
              <a:t>-</a:t>
            </a:r>
            <a:br>
              <a:rPr lang="ru-RU" sz="3200" b="1" dirty="0" smtClean="0">
                <a:solidFill>
                  <a:srgbClr val="000066"/>
                </a:solidFill>
                <a:latin typeface="+mn-lt"/>
              </a:rPr>
            </a:br>
            <a:r>
              <a:rPr lang="ru-RU" sz="3200" b="1" dirty="0" err="1" smtClean="0">
                <a:solidFill>
                  <a:srgbClr val="000066"/>
                </a:solidFill>
                <a:latin typeface="+mn-lt"/>
              </a:rPr>
              <a:t>ния</a:t>
            </a:r>
            <a:r>
              <a:rPr lang="ru-RU" sz="3200" b="1" dirty="0" smtClean="0">
                <a:solidFill>
                  <a:srgbClr val="000066"/>
                </a:solidFill>
                <a:latin typeface="+mn-lt"/>
              </a:rPr>
              <a:t> падает </a:t>
            </a:r>
            <a:r>
              <a:rPr lang="ru-RU" sz="3200" b="1" dirty="0" err="1" smtClean="0">
                <a:solidFill>
                  <a:srgbClr val="000066"/>
                </a:solidFill>
                <a:latin typeface="+mn-lt"/>
              </a:rPr>
              <a:t>экви</a:t>
            </a:r>
            <a:r>
              <a:rPr lang="ru-RU" sz="3200" b="1" dirty="0" smtClean="0">
                <a:solidFill>
                  <a:srgbClr val="000066"/>
                </a:solidFill>
                <a:latin typeface="+mn-lt"/>
              </a:rPr>
              <a:t>-</a:t>
            </a:r>
            <a:br>
              <a:rPr lang="ru-RU" sz="3200" b="1" dirty="0" smtClean="0">
                <a:solidFill>
                  <a:srgbClr val="000066"/>
                </a:solidFill>
                <a:latin typeface="+mn-lt"/>
              </a:rPr>
            </a:br>
            <a:r>
              <a:rPr lang="ru-RU" sz="3200" b="1" dirty="0" smtClean="0">
                <a:solidFill>
                  <a:srgbClr val="000066"/>
                </a:solidFill>
                <a:latin typeface="+mn-lt"/>
              </a:rPr>
              <a:t>валентное актив-</a:t>
            </a:r>
            <a:br>
              <a:rPr lang="ru-RU" sz="3200" b="1" dirty="0" smtClean="0">
                <a:solidFill>
                  <a:srgbClr val="000066"/>
                </a:solidFill>
                <a:latin typeface="+mn-lt"/>
              </a:rPr>
            </a:br>
            <a:r>
              <a:rPr lang="ru-RU" sz="3200" b="1" dirty="0" err="1" smtClean="0">
                <a:solidFill>
                  <a:srgbClr val="000066"/>
                </a:solidFill>
                <a:latin typeface="+mn-lt"/>
              </a:rPr>
              <a:t>ное</a:t>
            </a:r>
            <a:r>
              <a:rPr lang="ru-RU" sz="3200" b="1" dirty="0" smtClean="0">
                <a:solidFill>
                  <a:srgbClr val="000066"/>
                </a:solidFill>
                <a:latin typeface="+mn-lt"/>
              </a:rPr>
              <a:t> </a:t>
            </a:r>
            <a:r>
              <a:rPr lang="ru-RU" sz="3200" b="1" dirty="0" err="1" smtClean="0">
                <a:solidFill>
                  <a:srgbClr val="000066"/>
                </a:solidFill>
                <a:latin typeface="+mn-lt"/>
              </a:rPr>
              <a:t>сопротивле</a:t>
            </a:r>
            <a:r>
              <a:rPr lang="ru-RU" sz="3200" b="1" dirty="0" smtClean="0">
                <a:solidFill>
                  <a:srgbClr val="000066"/>
                </a:solidFill>
                <a:latin typeface="+mn-lt"/>
              </a:rPr>
              <a:t>-</a:t>
            </a:r>
            <a:br>
              <a:rPr lang="ru-RU" sz="3200" b="1" dirty="0" smtClean="0">
                <a:solidFill>
                  <a:srgbClr val="000066"/>
                </a:solidFill>
                <a:latin typeface="+mn-lt"/>
              </a:rPr>
            </a:br>
            <a:r>
              <a:rPr lang="ru-RU" sz="3200" b="1" dirty="0" err="1" smtClean="0">
                <a:solidFill>
                  <a:srgbClr val="000066"/>
                </a:solidFill>
                <a:latin typeface="+mn-lt"/>
              </a:rPr>
              <a:t>ние</a:t>
            </a:r>
            <a:r>
              <a:rPr lang="ru-RU" sz="3200" b="1" dirty="0" smtClean="0">
                <a:solidFill>
                  <a:srgbClr val="000066"/>
                </a:solidFill>
                <a:latin typeface="+mn-lt"/>
              </a:rPr>
              <a:t> цепи ротора</a:t>
            </a:r>
            <a:r>
              <a:rPr lang="ru-RU" sz="3200" b="1" i="1" dirty="0" smtClean="0">
                <a:solidFill>
                  <a:srgbClr val="000066"/>
                </a:solidFill>
                <a:latin typeface="+mn-lt"/>
              </a:rPr>
              <a:t>.</a:t>
            </a:r>
            <a:r>
              <a:rPr lang="ru-RU" sz="3200" b="1" dirty="0" smtClean="0">
                <a:solidFill>
                  <a:srgbClr val="000066"/>
                </a:solidFill>
                <a:latin typeface="+mn-lt"/>
              </a:rPr>
              <a:t> </a:t>
            </a:r>
            <a:br>
              <a:rPr lang="ru-RU" sz="3200" b="1" dirty="0" smtClean="0">
                <a:solidFill>
                  <a:srgbClr val="000066"/>
                </a:solidFill>
                <a:latin typeface="+mn-lt"/>
              </a:rPr>
            </a:br>
            <a:r>
              <a:rPr lang="ru-RU" sz="3200" b="1" dirty="0" smtClean="0">
                <a:solidFill>
                  <a:srgbClr val="000066"/>
                </a:solidFill>
                <a:latin typeface="+mn-lt"/>
              </a:rPr>
              <a:t>Поэтому ток в цепи </a:t>
            </a:r>
            <a:r>
              <a:rPr lang="ru-RU" sz="3200" b="1" i="1" dirty="0" smtClean="0">
                <a:solidFill>
                  <a:srgbClr val="000066"/>
                </a:solidFill>
                <a:latin typeface="+mn-lt"/>
              </a:rPr>
              <a:t>х</a:t>
            </a:r>
            <a:r>
              <a:rPr lang="ru-RU" sz="3200" b="1" i="1" baseline="-25000" dirty="0" smtClean="0">
                <a:solidFill>
                  <a:srgbClr val="000066"/>
                </a:solidFill>
                <a:latin typeface="+mn-lt"/>
              </a:rPr>
              <a:t>12</a:t>
            </a:r>
            <a:r>
              <a:rPr lang="ru-RU" sz="3200" b="1" dirty="0" smtClean="0">
                <a:solidFill>
                  <a:srgbClr val="000066"/>
                </a:solidFill>
                <a:latin typeface="+mn-lt"/>
              </a:rPr>
              <a:t> снижается в меньшей степени, чем в случае неизменности сопротивления в этой цепи, а в определенных условиях (при постоянном </a:t>
            </a:r>
            <a:r>
              <a:rPr lang="ru-RU" sz="3200" b="1" i="1" dirty="0" err="1" smtClean="0">
                <a:solidFill>
                  <a:srgbClr val="000066"/>
                </a:solidFill>
                <a:latin typeface="+mn-lt"/>
              </a:rPr>
              <a:t>Р</a:t>
            </a:r>
            <a:r>
              <a:rPr lang="ru-RU" sz="3200" b="1" i="1" baseline="-25000" dirty="0" err="1" smtClean="0">
                <a:solidFill>
                  <a:srgbClr val="000066"/>
                </a:solidFill>
                <a:latin typeface="+mn-lt"/>
              </a:rPr>
              <a:t>т</a:t>
            </a:r>
            <a:r>
              <a:rPr lang="ru-RU" sz="3200" b="1" i="1" dirty="0" smtClean="0">
                <a:solidFill>
                  <a:srgbClr val="000066"/>
                </a:solidFill>
                <a:latin typeface="+mn-lt"/>
              </a:rPr>
              <a:t>)</a:t>
            </a:r>
            <a:r>
              <a:rPr lang="ru-RU" sz="3200" b="1" dirty="0" smtClean="0">
                <a:solidFill>
                  <a:srgbClr val="000066"/>
                </a:solidFill>
                <a:latin typeface="+mn-lt"/>
              </a:rPr>
              <a:t> даже возрастает.</a:t>
            </a:r>
          </a:p>
        </p:txBody>
      </p:sp>
      <p:pic>
        <p:nvPicPr>
          <p:cNvPr id="67586" name="Picture 2" descr="Рис"/>
          <p:cNvPicPr>
            <a:picLocks noChangeAspect="1" noChangeArrowheads="1"/>
          </p:cNvPicPr>
          <p:nvPr/>
        </p:nvPicPr>
        <p:blipFill>
          <a:blip r:embed="rId2"/>
          <a:srcRect l="6810" t="12080" r="6532" b="6377"/>
          <a:stretch>
            <a:fillRect/>
          </a:stretch>
        </p:blipFill>
        <p:spPr bwMode="auto">
          <a:xfrm>
            <a:off x="3419475" y="1703388"/>
            <a:ext cx="5507038" cy="2808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Заголовок 1"/>
          <p:cNvSpPr>
            <a:spLocks noGrp="1"/>
          </p:cNvSpPr>
          <p:nvPr>
            <p:ph type="title"/>
          </p:nvPr>
        </p:nvSpPr>
        <p:spPr>
          <a:xfrm>
            <a:off x="107950" y="115888"/>
            <a:ext cx="8928100" cy="6626225"/>
          </a:xfrm>
        </p:spPr>
        <p:txBody>
          <a:bodyPr anchor="t"/>
          <a:lstStyle/>
          <a:p>
            <a:pPr algn="l"/>
            <a:r>
              <a:rPr lang="ru-RU" sz="3200" b="1" smtClean="0">
                <a:solidFill>
                  <a:srgbClr val="002060"/>
                </a:solidFill>
              </a:rPr>
              <a:t>Те же соображения справедливы и в отношении реактивной мощности</a:t>
            </a:r>
            <a:r>
              <a:rPr lang="ru-RU" sz="3200" b="1" i="1" smtClean="0">
                <a:solidFill>
                  <a:srgbClr val="002060"/>
                </a:solidFill>
              </a:rPr>
              <a:t>,</a:t>
            </a:r>
            <a:r>
              <a:rPr lang="ru-RU" sz="3200" b="1" smtClean="0">
                <a:solidFill>
                  <a:srgbClr val="002060"/>
                </a:solidFill>
              </a:rPr>
              <a:t> теряемой в индуктивном сопротивлении рассеяния ротора </a:t>
            </a:r>
            <a:r>
              <a:rPr lang="ru-RU" sz="3200" b="1" i="1" smtClean="0">
                <a:solidFill>
                  <a:srgbClr val="002060"/>
                </a:solidFill>
              </a:rPr>
              <a:t>х</a:t>
            </a:r>
            <a:r>
              <a:rPr lang="ru-RU" sz="3200" b="1" i="1" baseline="-25000" smtClean="0">
                <a:solidFill>
                  <a:srgbClr val="002060"/>
                </a:solidFill>
              </a:rPr>
              <a:t>12</a:t>
            </a:r>
            <a:r>
              <a:rPr lang="ru-RU" sz="3200" b="1" i="1" smtClean="0">
                <a:solidFill>
                  <a:srgbClr val="002060"/>
                </a:solidFill>
              </a:rPr>
              <a:t>.</a:t>
            </a:r>
            <a:r>
              <a:rPr lang="ru-RU" sz="3200" b="1" smtClean="0">
                <a:solidFill>
                  <a:srgbClr val="002060"/>
                </a:solidFill>
              </a:rPr>
              <a:t> С этой точки зрения регулирующий эффект по реактивной мощности АД может быть отрицательным (если ток</a:t>
            </a:r>
            <a:r>
              <a:rPr lang="ru-RU" sz="3200" b="1" i="1" smtClean="0">
                <a:solidFill>
                  <a:srgbClr val="002060"/>
                </a:solidFill>
              </a:rPr>
              <a:t>,</a:t>
            </a:r>
            <a:r>
              <a:rPr lang="ru-RU" sz="3200" b="1" smtClean="0">
                <a:solidFill>
                  <a:srgbClr val="002060"/>
                </a:solidFill>
              </a:rPr>
              <a:t> а с ним и реактивная мощность не снижаются с уменьшением напряжения двигателя, а возрастают). Однако имеется другой фактор, значительно повышающий регулирующий эффект нагрузки при достаточно высоком напряжении на выводах двигателя, - это изменение намагничивающего тока двигателя.</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p:cNvSpPr>
          <p:nvPr>
            <p:ph type="title"/>
          </p:nvPr>
        </p:nvSpPr>
        <p:spPr>
          <a:xfrm>
            <a:off x="107950" y="274638"/>
            <a:ext cx="8856663" cy="6467475"/>
          </a:xfrm>
        </p:spPr>
        <p:txBody>
          <a:bodyPr/>
          <a:lstStyle/>
          <a:p>
            <a:pPr algn="l"/>
            <a:r>
              <a:rPr lang="ru-RU" sz="3200" b="1" smtClean="0">
                <a:solidFill>
                  <a:srgbClr val="000066"/>
                </a:solidFill>
              </a:rPr>
              <a:t>При напряжении, близком к номинальному, двигатель работает с насыщенной магнитной цепью</a:t>
            </a:r>
            <a:r>
              <a:rPr lang="ru-RU" sz="4000" b="1" smtClean="0">
                <a:solidFill>
                  <a:srgbClr val="000066"/>
                </a:solidFill>
              </a:rPr>
              <a:t> </a:t>
            </a:r>
            <a:r>
              <a:rPr lang="ru-RU" sz="3200" b="1" smtClean="0">
                <a:solidFill>
                  <a:srgbClr val="000066"/>
                </a:solidFill>
              </a:rPr>
              <a:t>(точка </a:t>
            </a:r>
            <a:r>
              <a:rPr lang="ru-RU" sz="3200" b="1" i="1" smtClean="0">
                <a:solidFill>
                  <a:srgbClr val="000066"/>
                </a:solidFill>
              </a:rPr>
              <a:t>а</a:t>
            </a:r>
            <a:r>
              <a:rPr lang="ru-RU" sz="3200" b="1" smtClean="0">
                <a:solidFill>
                  <a:srgbClr val="000066"/>
                </a:solidFill>
              </a:rPr>
              <a:t>) и небольшое снижение напряжения приводит </a:t>
            </a:r>
            <a:br>
              <a:rPr lang="ru-RU" sz="3200" b="1" smtClean="0">
                <a:solidFill>
                  <a:srgbClr val="000066"/>
                </a:solidFill>
              </a:rPr>
            </a:br>
            <a:r>
              <a:rPr lang="ru-RU" sz="3200" b="1" smtClean="0">
                <a:solidFill>
                  <a:srgbClr val="000066"/>
                </a:solidFill>
              </a:rPr>
              <a:t>к настолько резкому </a:t>
            </a:r>
            <a:br>
              <a:rPr lang="ru-RU" sz="3200" b="1" smtClean="0">
                <a:solidFill>
                  <a:srgbClr val="000066"/>
                </a:solidFill>
              </a:rPr>
            </a:br>
            <a:r>
              <a:rPr lang="ru-RU" sz="3200" b="1" smtClean="0">
                <a:solidFill>
                  <a:srgbClr val="000066"/>
                </a:solidFill>
              </a:rPr>
              <a:t>уменьшению тока, что </a:t>
            </a:r>
            <a:br>
              <a:rPr lang="ru-RU" sz="3200" b="1" smtClean="0">
                <a:solidFill>
                  <a:srgbClr val="000066"/>
                </a:solidFill>
              </a:rPr>
            </a:br>
            <a:r>
              <a:rPr lang="ru-RU" sz="3200" b="1" smtClean="0">
                <a:solidFill>
                  <a:srgbClr val="000066"/>
                </a:solidFill>
              </a:rPr>
              <a:t>суммарный регулирую-</a:t>
            </a:r>
            <a:br>
              <a:rPr lang="ru-RU" sz="3200" b="1" smtClean="0">
                <a:solidFill>
                  <a:srgbClr val="000066"/>
                </a:solidFill>
              </a:rPr>
            </a:br>
            <a:r>
              <a:rPr lang="ru-RU" sz="3200" b="1" smtClean="0">
                <a:solidFill>
                  <a:srgbClr val="000066"/>
                </a:solidFill>
              </a:rPr>
              <a:t>щий эффект двигателя </a:t>
            </a:r>
            <a:br>
              <a:rPr lang="ru-RU" sz="3200" b="1" smtClean="0">
                <a:solidFill>
                  <a:srgbClr val="000066"/>
                </a:solidFill>
              </a:rPr>
            </a:br>
            <a:r>
              <a:rPr lang="ru-RU" sz="3200" b="1" smtClean="0">
                <a:solidFill>
                  <a:srgbClr val="000066"/>
                </a:solidFill>
              </a:rPr>
              <a:t>может получиться </a:t>
            </a:r>
            <a:br>
              <a:rPr lang="ru-RU" sz="3200" b="1" smtClean="0">
                <a:solidFill>
                  <a:srgbClr val="000066"/>
                </a:solidFill>
              </a:rPr>
            </a:br>
            <a:r>
              <a:rPr lang="ru-RU" sz="3200" b="1" smtClean="0">
                <a:solidFill>
                  <a:srgbClr val="000066"/>
                </a:solidFill>
              </a:rPr>
              <a:t>даже более высоким, </a:t>
            </a:r>
            <a:br>
              <a:rPr lang="ru-RU" sz="3200" b="1" smtClean="0">
                <a:solidFill>
                  <a:srgbClr val="000066"/>
                </a:solidFill>
              </a:rPr>
            </a:br>
            <a:r>
              <a:rPr lang="ru-RU" sz="3200" b="1" smtClean="0">
                <a:solidFill>
                  <a:srgbClr val="000066"/>
                </a:solidFill>
              </a:rPr>
              <a:t>чем у нагрузки в виде </a:t>
            </a:r>
            <a:br>
              <a:rPr lang="ru-RU" sz="3200" b="1" smtClean="0">
                <a:solidFill>
                  <a:srgbClr val="000066"/>
                </a:solidFill>
              </a:rPr>
            </a:br>
            <a:r>
              <a:rPr lang="ru-RU" sz="3200" b="1" smtClean="0">
                <a:solidFill>
                  <a:srgbClr val="000066"/>
                </a:solidFill>
              </a:rPr>
              <a:t>неизменного сопро-</a:t>
            </a:r>
            <a:br>
              <a:rPr lang="ru-RU" sz="3200" b="1" smtClean="0">
                <a:solidFill>
                  <a:srgbClr val="000066"/>
                </a:solidFill>
              </a:rPr>
            </a:br>
            <a:r>
              <a:rPr lang="ru-RU" sz="3200" b="1" smtClean="0">
                <a:solidFill>
                  <a:srgbClr val="000066"/>
                </a:solidFill>
              </a:rPr>
              <a:t>тивления.</a:t>
            </a:r>
            <a:r>
              <a:rPr lang="ru-RU" sz="4000" b="1" smtClean="0">
                <a:solidFill>
                  <a:srgbClr val="000066"/>
                </a:solidFill>
              </a:rPr>
              <a:t> </a:t>
            </a:r>
          </a:p>
        </p:txBody>
      </p:sp>
      <p:pic>
        <p:nvPicPr>
          <p:cNvPr id="69634" name="Picture 4" descr="Рис"/>
          <p:cNvPicPr>
            <a:picLocks noChangeAspect="1" noChangeArrowheads="1"/>
          </p:cNvPicPr>
          <p:nvPr/>
        </p:nvPicPr>
        <p:blipFill>
          <a:blip r:embed="rId2"/>
          <a:srcRect/>
          <a:stretch>
            <a:fillRect/>
          </a:stretch>
        </p:blipFill>
        <p:spPr bwMode="auto">
          <a:xfrm>
            <a:off x="4500563" y="2349500"/>
            <a:ext cx="4314825" cy="3027363"/>
          </a:xfrm>
          <a:prstGeom prst="rect">
            <a:avLst/>
          </a:prstGeom>
          <a:noFill/>
          <a:ln w="9525">
            <a:noFill/>
            <a:miter lim="800000"/>
            <a:headEnd/>
            <a:tailEnd/>
          </a:ln>
        </p:spPr>
      </p:pic>
      <p:sp>
        <p:nvSpPr>
          <p:cNvPr id="69635" name="Rectangle 4"/>
          <p:cNvSpPr txBox="1">
            <a:spLocks/>
          </p:cNvSpPr>
          <p:nvPr/>
        </p:nvSpPr>
        <p:spPr bwMode="auto">
          <a:xfrm>
            <a:off x="4248150" y="5516563"/>
            <a:ext cx="4716463" cy="1196975"/>
          </a:xfrm>
          <a:prstGeom prst="rect">
            <a:avLst/>
          </a:prstGeom>
          <a:noFill/>
          <a:ln w="9525">
            <a:noFill/>
            <a:miter lim="800000"/>
            <a:headEnd/>
            <a:tailEnd/>
          </a:ln>
        </p:spPr>
        <p:txBody>
          <a:bodyPr/>
          <a:lstStyle/>
          <a:p>
            <a:pPr algn="ctr"/>
            <a:r>
              <a:rPr lang="ru-RU" sz="2400" b="1"/>
              <a:t>Зависимость намагничивающего тока от напряжения</a:t>
            </a:r>
            <a:r>
              <a:rPr lang="ru-RU"/>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2" name="Rectangle 2"/>
          <p:cNvSpPr>
            <a:spLocks noGrp="1"/>
          </p:cNvSpPr>
          <p:nvPr>
            <p:ph type="title"/>
          </p:nvPr>
        </p:nvSpPr>
        <p:spPr>
          <a:xfrm>
            <a:off x="107950" y="1484313"/>
            <a:ext cx="8928100" cy="5257800"/>
          </a:xfrm>
        </p:spPr>
        <p:txBody>
          <a:bodyPr anchor="t"/>
          <a:lstStyle/>
          <a:p>
            <a:pPr algn="l"/>
            <a:r>
              <a:rPr lang="ru-RU" sz="2800" b="1" smtClean="0">
                <a:solidFill>
                  <a:srgbClr val="000066"/>
                </a:solidFill>
              </a:rPr>
              <a:t>      При известном значении передаваемой мощности Р, например отвечающей точке </a:t>
            </a:r>
            <a:r>
              <a:rPr lang="ru-RU" sz="2800" b="1" i="1" smtClean="0">
                <a:solidFill>
                  <a:srgbClr val="000066"/>
                </a:solidFill>
              </a:rPr>
              <a:t>а</a:t>
            </a:r>
            <a:r>
              <a:rPr lang="ru-RU" sz="2800" b="1" smtClean="0">
                <a:solidFill>
                  <a:srgbClr val="000066"/>
                </a:solidFill>
              </a:rPr>
              <a:t>, отношение амплитуды синусоидальной характеристики мощности</a:t>
            </a:r>
            <a:br>
              <a:rPr lang="ru-RU" sz="2800" b="1" smtClean="0">
                <a:solidFill>
                  <a:srgbClr val="000066"/>
                </a:solidFill>
              </a:rPr>
            </a:br>
            <a:r>
              <a:rPr lang="ru-RU" sz="2800" b="1" smtClean="0">
                <a:solidFill>
                  <a:srgbClr val="000066"/>
                </a:solidFill>
              </a:rPr>
              <a:t/>
            </a:r>
            <a:br>
              <a:rPr lang="ru-RU" sz="2800" b="1" smtClean="0">
                <a:solidFill>
                  <a:srgbClr val="000066"/>
                </a:solidFill>
              </a:rPr>
            </a:br>
            <a:r>
              <a:rPr lang="ru-RU" sz="2800" b="1" smtClean="0">
                <a:solidFill>
                  <a:srgbClr val="000066"/>
                </a:solidFill>
              </a:rPr>
              <a:t/>
            </a:r>
            <a:br>
              <a:rPr lang="ru-RU" sz="2800" b="1" smtClean="0">
                <a:solidFill>
                  <a:srgbClr val="000066"/>
                </a:solidFill>
              </a:rPr>
            </a:br>
            <a:r>
              <a:rPr lang="ru-RU" sz="2800" b="1" smtClean="0">
                <a:solidFill>
                  <a:srgbClr val="000066"/>
                </a:solidFill>
              </a:rPr>
              <a:t>к </a:t>
            </a:r>
            <a:r>
              <a:rPr lang="ru-RU" sz="2800" b="1" i="1" smtClean="0">
                <a:solidFill>
                  <a:srgbClr val="000066"/>
                </a:solidFill>
              </a:rPr>
              <a:t>Р</a:t>
            </a:r>
            <a:r>
              <a:rPr lang="ru-RU" sz="2800" b="1" i="1" baseline="-25000" smtClean="0">
                <a:solidFill>
                  <a:srgbClr val="000066"/>
                </a:solidFill>
              </a:rPr>
              <a:t>0</a:t>
            </a:r>
            <a:r>
              <a:rPr lang="ru-RU" sz="2800" b="1" smtClean="0">
                <a:solidFill>
                  <a:srgbClr val="000066"/>
                </a:solidFill>
              </a:rPr>
              <a:t> характеризует степень </a:t>
            </a:r>
            <a:br>
              <a:rPr lang="ru-RU" sz="2800" b="1" smtClean="0">
                <a:solidFill>
                  <a:srgbClr val="000066"/>
                </a:solidFill>
              </a:rPr>
            </a:br>
            <a:r>
              <a:rPr lang="ru-RU" sz="2800" b="1" smtClean="0">
                <a:solidFill>
                  <a:srgbClr val="000066"/>
                </a:solidFill>
              </a:rPr>
              <a:t>устойчивости данного </a:t>
            </a:r>
            <a:br>
              <a:rPr lang="ru-RU" sz="2800" b="1" smtClean="0">
                <a:solidFill>
                  <a:srgbClr val="000066"/>
                </a:solidFill>
              </a:rPr>
            </a:br>
            <a:r>
              <a:rPr lang="ru-RU" sz="2800" b="1" smtClean="0">
                <a:solidFill>
                  <a:srgbClr val="000066"/>
                </a:solidFill>
              </a:rPr>
              <a:t>режима и носит название </a:t>
            </a:r>
            <a:br>
              <a:rPr lang="ru-RU" sz="2800" b="1" smtClean="0">
                <a:solidFill>
                  <a:srgbClr val="000066"/>
                </a:solidFill>
              </a:rPr>
            </a:br>
            <a:r>
              <a:rPr lang="ru-RU" sz="2800" b="1" smtClean="0">
                <a:solidFill>
                  <a:srgbClr val="000066"/>
                </a:solidFill>
              </a:rPr>
              <a:t>запаса статической </a:t>
            </a:r>
            <a:br>
              <a:rPr lang="ru-RU" sz="2800" b="1" smtClean="0">
                <a:solidFill>
                  <a:srgbClr val="000066"/>
                </a:solidFill>
              </a:rPr>
            </a:br>
            <a:r>
              <a:rPr lang="ru-RU" sz="2800" b="1" smtClean="0">
                <a:solidFill>
                  <a:srgbClr val="000066"/>
                </a:solidFill>
              </a:rPr>
              <a:t>устойчивости:</a:t>
            </a:r>
            <a:br>
              <a:rPr lang="ru-RU" sz="2800" b="1" smtClean="0">
                <a:solidFill>
                  <a:srgbClr val="000066"/>
                </a:solidFill>
              </a:rPr>
            </a:br>
            <a:r>
              <a:rPr lang="ru-RU" sz="2800" b="1" smtClean="0">
                <a:solidFill>
                  <a:srgbClr val="000066"/>
                </a:solidFill>
              </a:rPr>
              <a:t/>
            </a:r>
            <a:br>
              <a:rPr lang="ru-RU" sz="2800" b="1" smtClean="0">
                <a:solidFill>
                  <a:srgbClr val="000066"/>
                </a:solidFill>
              </a:rPr>
            </a:br>
            <a:endParaRPr lang="ru-RU" sz="2800" b="1" smtClean="0">
              <a:solidFill>
                <a:srgbClr val="000066"/>
              </a:solidFill>
            </a:endParaRPr>
          </a:p>
        </p:txBody>
      </p:sp>
      <p:pic>
        <p:nvPicPr>
          <p:cNvPr id="51283" name="Picture 2" descr="Рис"/>
          <p:cNvPicPr>
            <a:picLocks noChangeAspect="1" noChangeArrowheads="1"/>
          </p:cNvPicPr>
          <p:nvPr/>
        </p:nvPicPr>
        <p:blipFill>
          <a:blip r:embed="rId3"/>
          <a:srcRect l="5791" t="4791" r="3978"/>
          <a:stretch>
            <a:fillRect/>
          </a:stretch>
        </p:blipFill>
        <p:spPr bwMode="auto">
          <a:xfrm>
            <a:off x="4595813" y="3213100"/>
            <a:ext cx="4159250" cy="3443288"/>
          </a:xfrm>
          <a:prstGeom prst="rect">
            <a:avLst/>
          </a:prstGeom>
          <a:noFill/>
          <a:ln w="9525">
            <a:noFill/>
            <a:miter lim="800000"/>
            <a:headEnd/>
            <a:tailEnd/>
          </a:ln>
        </p:spPr>
      </p:pic>
      <p:sp>
        <p:nvSpPr>
          <p:cNvPr id="5128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1280" name="Object 80"/>
          <p:cNvGraphicFramePr>
            <a:graphicFrameLocks noChangeAspect="1"/>
          </p:cNvGraphicFramePr>
          <p:nvPr/>
        </p:nvGraphicFramePr>
        <p:xfrm>
          <a:off x="1644650" y="2781300"/>
          <a:ext cx="1454150" cy="1008063"/>
        </p:xfrm>
        <a:graphic>
          <a:graphicData uri="http://schemas.openxmlformats.org/presentationml/2006/ole">
            <p:oleObj spid="_x0000_s51280" name="Формула" r:id="rId4" imgW="710891" imgH="495085" progId="Equation.3">
              <p:embed/>
            </p:oleObj>
          </a:graphicData>
        </a:graphic>
      </p:graphicFrame>
      <p:sp>
        <p:nvSpPr>
          <p:cNvPr id="51285"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51281" name="Object 81"/>
          <p:cNvGraphicFramePr>
            <a:graphicFrameLocks noChangeAspect="1"/>
          </p:cNvGraphicFramePr>
          <p:nvPr/>
        </p:nvGraphicFramePr>
        <p:xfrm>
          <a:off x="2411413" y="5373688"/>
          <a:ext cx="2022475" cy="1082675"/>
        </p:xfrm>
        <a:graphic>
          <a:graphicData uri="http://schemas.openxmlformats.org/presentationml/2006/ole">
            <p:oleObj spid="_x0000_s51281" name="Формула" r:id="rId5" imgW="799753" imgH="431613" progId="Equation.3">
              <p:embed/>
            </p:oleObj>
          </a:graphicData>
        </a:graphic>
      </p:graphicFrame>
      <p:sp>
        <p:nvSpPr>
          <p:cNvPr id="51286" name="Rectangle 4"/>
          <p:cNvSpPr txBox="1">
            <a:spLocks/>
          </p:cNvSpPr>
          <p:nvPr/>
        </p:nvSpPr>
        <p:spPr bwMode="auto">
          <a:xfrm>
            <a:off x="107950" y="188913"/>
            <a:ext cx="8928100" cy="1008062"/>
          </a:xfrm>
          <a:prstGeom prst="rect">
            <a:avLst/>
          </a:prstGeom>
          <a:noFill/>
          <a:ln w="9525">
            <a:noFill/>
            <a:miter lim="800000"/>
            <a:headEnd/>
            <a:tailEnd/>
          </a:ln>
        </p:spPr>
        <p:txBody>
          <a:bodyPr anchor="ctr"/>
          <a:lstStyle/>
          <a:p>
            <a:pPr eaLnBrk="0" hangingPunct="0"/>
            <a:r>
              <a:rPr lang="ru-RU" sz="2400" b="1">
                <a:solidFill>
                  <a:srgbClr val="000066"/>
                </a:solidFill>
                <a:latin typeface="Arial Black" pitchFamily="34" charset="0"/>
              </a:rPr>
              <a:t>     Вопрос 1. </a:t>
            </a:r>
            <a:r>
              <a:rPr lang="ru-RU" sz="2400">
                <a:solidFill>
                  <a:srgbClr val="C00000"/>
                </a:solidFill>
                <a:latin typeface="Arial Black" pitchFamily="34" charset="0"/>
              </a:rPr>
              <a:t>Предел мощности при приемной системе бесконечной мощности. Влияние индуктивного сопротивления системы.</a:t>
            </a:r>
            <a:endParaRPr lang="ru-RU" sz="2400" b="1">
              <a:solidFill>
                <a:srgbClr val="C00000"/>
              </a:solidFill>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115888"/>
            <a:ext cx="8928100" cy="6626225"/>
          </a:xfrm>
        </p:spPr>
        <p:txBody>
          <a:bodyPr anchor="t"/>
          <a:lstStyle/>
          <a:p>
            <a:pPr algn="l"/>
            <a:r>
              <a:rPr lang="ru-RU" sz="3200" b="1" smtClean="0">
                <a:solidFill>
                  <a:srgbClr val="000066"/>
                </a:solidFill>
              </a:rPr>
              <a:t>При низких напряжениях преобладает отрицательное влияние изменения эквивалентного активного сопротивления ротора. Регулирующий эффект, определяемый </a:t>
            </a:r>
            <a:br>
              <a:rPr lang="ru-RU" sz="3200" b="1" smtClean="0">
                <a:solidFill>
                  <a:srgbClr val="000066"/>
                </a:solidFill>
              </a:rPr>
            </a:br>
            <a:r>
              <a:rPr lang="ru-RU" sz="3200" b="1" smtClean="0">
                <a:solidFill>
                  <a:srgbClr val="000066"/>
                </a:solidFill>
              </a:rPr>
              <a:t>по касательной к этой </a:t>
            </a:r>
            <a:br>
              <a:rPr lang="ru-RU" sz="3200" b="1" smtClean="0">
                <a:solidFill>
                  <a:srgbClr val="000066"/>
                </a:solidFill>
              </a:rPr>
            </a:br>
            <a:r>
              <a:rPr lang="ru-RU" sz="3200" b="1" smtClean="0">
                <a:solidFill>
                  <a:srgbClr val="000066"/>
                </a:solidFill>
              </a:rPr>
              <a:t>характеристике, при </a:t>
            </a:r>
            <a:br>
              <a:rPr lang="ru-RU" sz="3200" b="1" smtClean="0">
                <a:solidFill>
                  <a:srgbClr val="000066"/>
                </a:solidFill>
              </a:rPr>
            </a:br>
            <a:r>
              <a:rPr lang="ru-RU" sz="3200" b="1" smtClean="0">
                <a:solidFill>
                  <a:srgbClr val="000066"/>
                </a:solidFill>
              </a:rPr>
              <a:t>низких напряжениях </a:t>
            </a:r>
            <a:br>
              <a:rPr lang="ru-RU" sz="3200" b="1" smtClean="0">
                <a:solidFill>
                  <a:srgbClr val="000066"/>
                </a:solidFill>
              </a:rPr>
            </a:br>
            <a:r>
              <a:rPr lang="ru-RU" sz="3200" b="1" smtClean="0">
                <a:solidFill>
                  <a:srgbClr val="000066"/>
                </a:solidFill>
              </a:rPr>
              <a:t>изменяет свой знак.</a:t>
            </a:r>
            <a:br>
              <a:rPr lang="ru-RU" sz="3200" b="1" smtClean="0">
                <a:solidFill>
                  <a:srgbClr val="000066"/>
                </a:solidFill>
              </a:rPr>
            </a:br>
            <a:r>
              <a:rPr lang="ru-RU" sz="3200" b="1" smtClean="0">
                <a:solidFill>
                  <a:srgbClr val="000066"/>
                </a:solidFill>
              </a:rPr>
              <a:t>При неизменном тор-</a:t>
            </a:r>
            <a:br>
              <a:rPr lang="ru-RU" sz="3200" b="1" smtClean="0">
                <a:solidFill>
                  <a:srgbClr val="000066"/>
                </a:solidFill>
              </a:rPr>
            </a:br>
            <a:r>
              <a:rPr lang="ru-RU" sz="3200" b="1" smtClean="0">
                <a:solidFill>
                  <a:srgbClr val="000066"/>
                </a:solidFill>
              </a:rPr>
              <a:t>мозном моменте дви-</a:t>
            </a:r>
            <a:br>
              <a:rPr lang="ru-RU" sz="3200" b="1" smtClean="0">
                <a:solidFill>
                  <a:srgbClr val="000066"/>
                </a:solidFill>
              </a:rPr>
            </a:br>
            <a:r>
              <a:rPr lang="ru-RU" sz="3200" b="1" smtClean="0">
                <a:solidFill>
                  <a:srgbClr val="000066"/>
                </a:solidFill>
              </a:rPr>
              <a:t>гателя регулирующий </a:t>
            </a:r>
            <a:br>
              <a:rPr lang="ru-RU" sz="3200" b="1" smtClean="0">
                <a:solidFill>
                  <a:srgbClr val="000066"/>
                </a:solidFill>
              </a:rPr>
            </a:br>
            <a:r>
              <a:rPr lang="ru-RU" sz="3200" b="1" smtClean="0">
                <a:solidFill>
                  <a:srgbClr val="000066"/>
                </a:solidFill>
              </a:rPr>
              <a:t>эффект по активной </a:t>
            </a:r>
            <a:br>
              <a:rPr lang="ru-RU" sz="3200" b="1" smtClean="0">
                <a:solidFill>
                  <a:srgbClr val="000066"/>
                </a:solidFill>
              </a:rPr>
            </a:br>
            <a:r>
              <a:rPr lang="ru-RU" sz="3200" b="1" smtClean="0">
                <a:solidFill>
                  <a:srgbClr val="000066"/>
                </a:solidFill>
              </a:rPr>
              <a:t>мощности </a:t>
            </a:r>
            <a:r>
              <a:rPr lang="ru-RU" sz="3200" b="1" i="1" smtClean="0">
                <a:solidFill>
                  <a:srgbClr val="FF0000"/>
                </a:solidFill>
              </a:rPr>
              <a:t>(dP/dU =</a:t>
            </a:r>
            <a:r>
              <a:rPr lang="ru-RU" sz="3200" b="1" smtClean="0">
                <a:solidFill>
                  <a:srgbClr val="FF0000"/>
                </a:solidFill>
              </a:rPr>
              <a:t> 0). </a:t>
            </a:r>
          </a:p>
        </p:txBody>
      </p:sp>
      <p:pic>
        <p:nvPicPr>
          <p:cNvPr id="70658" name="Picture 2" descr="Рис"/>
          <p:cNvPicPr>
            <a:picLocks noChangeAspect="1" noChangeArrowheads="1"/>
          </p:cNvPicPr>
          <p:nvPr/>
        </p:nvPicPr>
        <p:blipFill>
          <a:blip r:embed="rId2"/>
          <a:srcRect/>
          <a:stretch>
            <a:fillRect/>
          </a:stretch>
        </p:blipFill>
        <p:spPr bwMode="auto">
          <a:xfrm>
            <a:off x="4356100" y="2411413"/>
            <a:ext cx="4608513" cy="2840037"/>
          </a:xfrm>
          <a:prstGeom prst="rect">
            <a:avLst/>
          </a:prstGeom>
          <a:noFill/>
          <a:ln w="9525">
            <a:noFill/>
            <a:miter lim="800000"/>
            <a:headEnd/>
            <a:tailEnd/>
          </a:ln>
        </p:spPr>
      </p:pic>
      <p:sp>
        <p:nvSpPr>
          <p:cNvPr id="70659" name="Rectangle 4"/>
          <p:cNvSpPr txBox="1">
            <a:spLocks/>
          </p:cNvSpPr>
          <p:nvPr/>
        </p:nvSpPr>
        <p:spPr bwMode="auto">
          <a:xfrm>
            <a:off x="4248150" y="5373688"/>
            <a:ext cx="4716463" cy="1339850"/>
          </a:xfrm>
          <a:prstGeom prst="rect">
            <a:avLst/>
          </a:prstGeom>
          <a:noFill/>
          <a:ln w="9525">
            <a:noFill/>
            <a:miter lim="800000"/>
            <a:headEnd/>
            <a:tailEnd/>
          </a:ln>
        </p:spPr>
        <p:txBody>
          <a:bodyPr/>
          <a:lstStyle/>
          <a:p>
            <a:pPr algn="ctr"/>
            <a:r>
              <a:rPr lang="ru-RU" sz="2400" b="1"/>
              <a:t>Характеристики активной и реактивной мощности асинхронного двигателя</a:t>
            </a:r>
            <a:endParaRPr lang="ru-RU"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p:cNvSpPr>
          <p:nvPr>
            <p:ph type="body" idx="1"/>
          </p:nvPr>
        </p:nvSpPr>
        <p:spPr>
          <a:xfrm>
            <a:off x="111125" y="44450"/>
            <a:ext cx="8856663" cy="1368425"/>
          </a:xfrm>
        </p:spPr>
        <p:txBody>
          <a:bodyPr/>
          <a:lstStyle/>
          <a:p>
            <a:pPr marL="0" indent="0" eaLnBrk="1" hangingPunct="1">
              <a:buFont typeface="Arial" charset="0"/>
              <a:buNone/>
            </a:pPr>
            <a:r>
              <a:rPr lang="ru-RU" sz="2800" b="1" smtClean="0">
                <a:solidFill>
                  <a:srgbClr val="000066"/>
                </a:solidFill>
              </a:rPr>
              <a:t>      Амплитуда мощности обратно пропорциональна индуктивному сопротивлению системы </a:t>
            </a:r>
            <a:r>
              <a:rPr lang="ru-RU" sz="2800" b="1" i="1" smtClean="0">
                <a:solidFill>
                  <a:srgbClr val="000066"/>
                </a:solidFill>
              </a:rPr>
              <a:t>х</a:t>
            </a:r>
            <a:r>
              <a:rPr lang="ru-RU" sz="2800" b="1" i="1" baseline="-25000" smtClean="0">
                <a:solidFill>
                  <a:srgbClr val="000066"/>
                </a:solidFill>
              </a:rPr>
              <a:t>с </a:t>
            </a:r>
            <a:r>
              <a:rPr lang="ru-RU" sz="2800" b="1" i="1" smtClean="0">
                <a:solidFill>
                  <a:srgbClr val="000066"/>
                </a:solidFill>
              </a:rPr>
              <a:t>.</a:t>
            </a:r>
            <a:r>
              <a:rPr lang="ru-RU" sz="2800" b="1" smtClean="0">
                <a:solidFill>
                  <a:srgbClr val="000066"/>
                </a:solidFill>
              </a:rPr>
              <a:t> Запас устойчивости с увеличением </a:t>
            </a:r>
            <a:r>
              <a:rPr lang="ru-RU" sz="2800" b="1" i="1" smtClean="0">
                <a:solidFill>
                  <a:srgbClr val="000066"/>
                </a:solidFill>
              </a:rPr>
              <a:t>х</a:t>
            </a:r>
            <a:r>
              <a:rPr lang="ru-RU" sz="2800" b="1" i="1" baseline="-25000" smtClean="0">
                <a:solidFill>
                  <a:srgbClr val="000066"/>
                </a:solidFill>
              </a:rPr>
              <a:t>с</a:t>
            </a:r>
            <a:r>
              <a:rPr lang="ru-RU" sz="2800" b="1" i="1" smtClean="0">
                <a:solidFill>
                  <a:srgbClr val="000066"/>
                </a:solidFill>
              </a:rPr>
              <a:t> </a:t>
            </a:r>
            <a:r>
              <a:rPr lang="ru-RU" sz="2800" b="1" smtClean="0">
                <a:solidFill>
                  <a:srgbClr val="000066"/>
                </a:solidFill>
              </a:rPr>
              <a:t>уменьшается.</a:t>
            </a:r>
          </a:p>
        </p:txBody>
      </p:sp>
      <p:sp>
        <p:nvSpPr>
          <p:cNvPr id="2" name="Прямоугольник 1"/>
          <p:cNvSpPr/>
          <p:nvPr/>
        </p:nvSpPr>
        <p:spPr>
          <a:xfrm>
            <a:off x="92075" y="1412875"/>
            <a:ext cx="8858250" cy="3538538"/>
          </a:xfrm>
          <a:prstGeom prst="rect">
            <a:avLst/>
          </a:prstGeom>
        </p:spPr>
        <p:txBody>
          <a:bodyPr>
            <a:spAutoFit/>
          </a:bodyPr>
          <a:lstStyle/>
          <a:p>
            <a:pPr>
              <a:defRPr/>
            </a:pPr>
            <a:r>
              <a:rPr lang="ru-RU" sz="2800" b="1" dirty="0">
                <a:solidFill>
                  <a:srgbClr val="000066"/>
                </a:solidFill>
                <a:latin typeface="+mn-lt"/>
              </a:rPr>
              <a:t>      Индуктивное сопротивление системы является одним из важнейших факторов, определяющих степень статической устойчивости системы. Оно в целом складывается из индуктивных сопротивлений генераторов, трансформаторов и ЛЭП. </a:t>
            </a:r>
          </a:p>
          <a:p>
            <a:pPr>
              <a:defRPr/>
            </a:pPr>
            <a:endParaRPr lang="ru-RU" sz="2800" b="1" dirty="0">
              <a:solidFill>
                <a:srgbClr val="000066"/>
              </a:solidFill>
              <a:latin typeface="+mn-lt"/>
            </a:endParaRPr>
          </a:p>
          <a:p>
            <a:pPr>
              <a:defRPr/>
            </a:pPr>
            <a:endParaRPr lang="ru-RU" sz="2800" b="1" dirty="0">
              <a:solidFill>
                <a:srgbClr val="000066"/>
              </a:solidFill>
              <a:latin typeface="+mn-lt"/>
            </a:endParaRPr>
          </a:p>
          <a:p>
            <a:pPr>
              <a:defRPr/>
            </a:pPr>
            <a:endParaRPr lang="ru-RU" sz="2800" b="1" dirty="0">
              <a:solidFill>
                <a:srgbClr val="000066"/>
              </a:solidFill>
              <a:latin typeface="+mn-lt"/>
            </a:endParaRPr>
          </a:p>
        </p:txBody>
      </p:sp>
      <p:pic>
        <p:nvPicPr>
          <p:cNvPr id="52227" name="Picture 2" descr="Рис"/>
          <p:cNvPicPr>
            <a:picLocks noChangeAspect="1" noChangeArrowheads="1"/>
          </p:cNvPicPr>
          <p:nvPr/>
        </p:nvPicPr>
        <p:blipFill>
          <a:blip r:embed="rId2"/>
          <a:srcRect t="54932" b="5052"/>
          <a:stretch>
            <a:fillRect/>
          </a:stretch>
        </p:blipFill>
        <p:spPr bwMode="auto">
          <a:xfrm>
            <a:off x="1403350" y="3646488"/>
            <a:ext cx="6394450" cy="1741487"/>
          </a:xfrm>
          <a:prstGeom prst="rect">
            <a:avLst/>
          </a:prstGeom>
          <a:noFill/>
          <a:ln w="9525">
            <a:noFill/>
            <a:miter lim="800000"/>
            <a:headEnd/>
            <a:tailEnd/>
          </a:ln>
        </p:spPr>
      </p:pic>
      <p:sp>
        <p:nvSpPr>
          <p:cNvPr id="52228" name="Rectangle 3"/>
          <p:cNvSpPr txBox="1">
            <a:spLocks/>
          </p:cNvSpPr>
          <p:nvPr/>
        </p:nvSpPr>
        <p:spPr bwMode="auto">
          <a:xfrm>
            <a:off x="92075" y="5387975"/>
            <a:ext cx="8858250" cy="1366838"/>
          </a:xfrm>
          <a:prstGeom prst="rect">
            <a:avLst/>
          </a:prstGeom>
          <a:noFill/>
          <a:ln w="9525">
            <a:noFill/>
            <a:miter lim="800000"/>
            <a:headEnd/>
            <a:tailEnd/>
          </a:ln>
        </p:spPr>
        <p:txBody>
          <a:bodyPr/>
          <a:lstStyle/>
          <a:p>
            <a:pPr algn="ctr">
              <a:spcBef>
                <a:spcPct val="20000"/>
              </a:spcBef>
              <a:buFont typeface="Arial" charset="0"/>
              <a:buNone/>
            </a:pPr>
            <a:r>
              <a:rPr lang="ru-RU" sz="2800" b="1">
                <a:solidFill>
                  <a:srgbClr val="50141B"/>
                </a:solidFill>
                <a:latin typeface="Calibri" pitchFamily="34" charset="0"/>
              </a:rPr>
              <a:t>Соотношение между индуктивными сопротивлениями отдельных элементов типичной электропередачи </a:t>
            </a:r>
          </a:p>
          <a:p>
            <a:pPr algn="ctr">
              <a:spcBef>
                <a:spcPct val="20000"/>
              </a:spcBef>
              <a:buFont typeface="Arial" charset="0"/>
              <a:buNone/>
            </a:pPr>
            <a:r>
              <a:rPr lang="ru-RU" sz="2800" b="1">
                <a:solidFill>
                  <a:srgbClr val="50141B"/>
                </a:solidFill>
                <a:latin typeface="Calibri" pitchFamily="34" charset="0"/>
              </a:rPr>
              <a:t>220 кВ длиной 200 км с генератором без АРВ</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p:cNvSpPr>
          <p:nvPr>
            <p:ph type="title"/>
          </p:nvPr>
        </p:nvSpPr>
        <p:spPr>
          <a:xfrm>
            <a:off x="179388" y="115888"/>
            <a:ext cx="8785225" cy="3168650"/>
          </a:xfrm>
        </p:spPr>
        <p:txBody>
          <a:bodyPr anchor="t"/>
          <a:lstStyle/>
          <a:p>
            <a:pPr algn="l" eaLnBrk="1" hangingPunct="1"/>
            <a:r>
              <a:rPr lang="ru-RU" sz="3200" b="1" smtClean="0">
                <a:solidFill>
                  <a:srgbClr val="002060"/>
                </a:solidFill>
              </a:rPr>
              <a:t>      </a:t>
            </a:r>
            <a:r>
              <a:rPr lang="ru-RU" sz="3200" b="1" smtClean="0">
                <a:solidFill>
                  <a:srgbClr val="000066"/>
                </a:solidFill>
              </a:rPr>
              <a:t>В действительности же увеличение х</a:t>
            </a:r>
            <a:r>
              <a:rPr lang="ru-RU" sz="3200" b="1" baseline="-25000" smtClean="0">
                <a:solidFill>
                  <a:srgbClr val="000066"/>
                </a:solidFill>
              </a:rPr>
              <a:t>с</a:t>
            </a:r>
            <a:r>
              <a:rPr lang="ru-RU" sz="3200" b="1" smtClean="0">
                <a:solidFill>
                  <a:srgbClr val="000066"/>
                </a:solidFill>
              </a:rPr>
              <a:t> сопровождается ростом э. д. с.</a:t>
            </a:r>
            <a:r>
              <a:rPr lang="ru-RU" sz="4000" b="1" smtClean="0">
                <a:solidFill>
                  <a:srgbClr val="000066"/>
                </a:solidFill>
              </a:rPr>
              <a:t> </a:t>
            </a:r>
            <a:r>
              <a:rPr lang="ru-RU" sz="3200" b="1" smtClean="0">
                <a:solidFill>
                  <a:srgbClr val="000066"/>
                </a:solidFill>
              </a:rPr>
              <a:t>Поэтому кривая зависимости идеального предела мощности от х</a:t>
            </a:r>
            <a:r>
              <a:rPr lang="ru-RU" sz="3200" b="1" baseline="-25000" smtClean="0">
                <a:solidFill>
                  <a:srgbClr val="000066"/>
                </a:solidFill>
              </a:rPr>
              <a:t>с</a:t>
            </a:r>
            <a:r>
              <a:rPr lang="ru-RU" sz="3200" b="1" smtClean="0">
                <a:solidFill>
                  <a:srgbClr val="000066"/>
                </a:solidFill>
              </a:rPr>
              <a:t> при вычете влияния изменения э. д. с. отклоняется от гиперболы и становится более пологой. </a:t>
            </a:r>
            <a:endParaRPr lang="ru-RU" sz="4000" b="1" smtClean="0">
              <a:solidFill>
                <a:srgbClr val="000066"/>
              </a:solidFill>
            </a:endParaRPr>
          </a:p>
        </p:txBody>
      </p:sp>
      <p:pic>
        <p:nvPicPr>
          <p:cNvPr id="53250" name="Picture 2" descr="Рис"/>
          <p:cNvPicPr>
            <a:picLocks noChangeAspect="1" noChangeArrowheads="1"/>
          </p:cNvPicPr>
          <p:nvPr/>
        </p:nvPicPr>
        <p:blipFill>
          <a:blip r:embed="rId2"/>
          <a:srcRect l="-1921" t="6766" r="1921" b="-1471"/>
          <a:stretch>
            <a:fillRect/>
          </a:stretch>
        </p:blipFill>
        <p:spPr bwMode="auto">
          <a:xfrm>
            <a:off x="2339975" y="3357563"/>
            <a:ext cx="4533900" cy="3235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Заголовок 1"/>
          <p:cNvSpPr>
            <a:spLocks noGrp="1"/>
          </p:cNvSpPr>
          <p:nvPr>
            <p:ph type="title"/>
          </p:nvPr>
        </p:nvSpPr>
        <p:spPr>
          <a:xfrm>
            <a:off x="412750" y="4149725"/>
            <a:ext cx="8229600" cy="2519363"/>
          </a:xfrm>
        </p:spPr>
        <p:txBody>
          <a:bodyPr anchor="t"/>
          <a:lstStyle/>
          <a:p>
            <a:r>
              <a:rPr lang="ru-RU" sz="3200" b="1" smtClean="0">
                <a:solidFill>
                  <a:srgbClr val="000066"/>
                </a:solidFill>
              </a:rPr>
              <a:t>Зависимость идеального предела мощности от номинального напряжения электропередачи</a:t>
            </a:r>
            <a:br>
              <a:rPr lang="ru-RU" sz="3200" b="1" smtClean="0">
                <a:solidFill>
                  <a:srgbClr val="000066"/>
                </a:solidFill>
              </a:rPr>
            </a:br>
            <a:r>
              <a:rPr lang="ru-RU" sz="3200" b="1" smtClean="0">
                <a:solidFill>
                  <a:srgbClr val="000066"/>
                </a:solidFill>
              </a:rPr>
              <a:t>1 – для генераторов и трансформаторов;</a:t>
            </a:r>
            <a:br>
              <a:rPr lang="ru-RU" sz="3200" b="1" smtClean="0">
                <a:solidFill>
                  <a:srgbClr val="000066"/>
                </a:solidFill>
              </a:rPr>
            </a:br>
            <a:r>
              <a:rPr lang="ru-RU" sz="3200" b="1" smtClean="0">
                <a:solidFill>
                  <a:srgbClr val="000066"/>
                </a:solidFill>
              </a:rPr>
              <a:t>2 – для ЛЭП; 3 – для ЭЭС.</a:t>
            </a:r>
          </a:p>
        </p:txBody>
      </p:sp>
      <p:pic>
        <p:nvPicPr>
          <p:cNvPr id="64514" name="Picture 2" descr="Рис"/>
          <p:cNvPicPr>
            <a:picLocks noChangeAspect="1" noChangeArrowheads="1"/>
          </p:cNvPicPr>
          <p:nvPr/>
        </p:nvPicPr>
        <p:blipFill>
          <a:blip r:embed="rId2"/>
          <a:srcRect/>
          <a:stretch>
            <a:fillRect/>
          </a:stretch>
        </p:blipFill>
        <p:spPr bwMode="auto">
          <a:xfrm>
            <a:off x="2195513" y="333375"/>
            <a:ext cx="4897437" cy="3665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Заголовок 1"/>
          <p:cNvSpPr>
            <a:spLocks noGrp="1"/>
          </p:cNvSpPr>
          <p:nvPr>
            <p:ph type="title"/>
          </p:nvPr>
        </p:nvSpPr>
        <p:spPr>
          <a:xfrm>
            <a:off x="395288" y="115888"/>
            <a:ext cx="8229600" cy="1143000"/>
          </a:xfrm>
        </p:spPr>
        <p:txBody>
          <a:bodyPr/>
          <a:lstStyle/>
          <a:p>
            <a:r>
              <a:rPr lang="ru-RU" sz="3200" b="1" smtClean="0">
                <a:solidFill>
                  <a:srgbClr val="000066"/>
                </a:solidFill>
              </a:rPr>
              <a:t>Значение индуктивного сопротивления отдельных элементов системы</a:t>
            </a:r>
          </a:p>
        </p:txBody>
      </p:sp>
      <p:sp>
        <p:nvSpPr>
          <p:cNvPr id="55298" name="Заголовок 1"/>
          <p:cNvSpPr txBox="1">
            <a:spLocks/>
          </p:cNvSpPr>
          <p:nvPr/>
        </p:nvSpPr>
        <p:spPr bwMode="auto">
          <a:xfrm>
            <a:off x="179388" y="1268413"/>
            <a:ext cx="8856662" cy="5400675"/>
          </a:xfrm>
          <a:prstGeom prst="rect">
            <a:avLst/>
          </a:prstGeom>
          <a:noFill/>
          <a:ln w="9525">
            <a:noFill/>
            <a:miter lim="800000"/>
            <a:headEnd/>
            <a:tailEnd/>
          </a:ln>
        </p:spPr>
        <p:txBody>
          <a:bodyPr/>
          <a:lstStyle/>
          <a:p>
            <a:pPr eaLnBrk="0" hangingPunct="0"/>
            <a:r>
              <a:rPr lang="ru-RU" sz="3200" b="1">
                <a:solidFill>
                  <a:srgbClr val="000066"/>
                </a:solidFill>
                <a:latin typeface="Calibri" pitchFamily="34" charset="0"/>
              </a:rPr>
              <a:t>     </a:t>
            </a:r>
            <a:r>
              <a:rPr lang="ru-RU" sz="2800" b="1">
                <a:solidFill>
                  <a:srgbClr val="C00000"/>
                </a:solidFill>
                <a:latin typeface="Calibri" pitchFamily="34" charset="0"/>
              </a:rPr>
              <a:t>При приведении индуктивного сопротивления линии х</a:t>
            </a:r>
            <a:r>
              <a:rPr lang="ru-RU" sz="2800" b="1" baseline="-25000">
                <a:solidFill>
                  <a:srgbClr val="C00000"/>
                </a:solidFill>
                <a:latin typeface="Calibri" pitchFamily="34" charset="0"/>
              </a:rPr>
              <a:t>л</a:t>
            </a:r>
            <a:r>
              <a:rPr lang="ru-RU" sz="2800" b="1">
                <a:solidFill>
                  <a:srgbClr val="C00000"/>
                </a:solidFill>
                <a:latin typeface="Calibri" pitchFamily="34" charset="0"/>
              </a:rPr>
              <a:t> к напряжению генераторов оно уменьшается в отношении к</a:t>
            </a:r>
            <a:r>
              <a:rPr lang="ru-RU" sz="2800" b="1" baseline="30000">
                <a:solidFill>
                  <a:srgbClr val="C00000"/>
                </a:solidFill>
                <a:latin typeface="Calibri" pitchFamily="34" charset="0"/>
              </a:rPr>
              <a:t>2</a:t>
            </a:r>
            <a:r>
              <a:rPr lang="ru-RU" sz="2800" b="1">
                <a:solidFill>
                  <a:srgbClr val="C00000"/>
                </a:solidFill>
                <a:latin typeface="Calibri" pitchFamily="34" charset="0"/>
              </a:rPr>
              <a:t>, где к - коэффициент трансформации повышающих трансформаторов ЭЭС. В результате этого с увеличением </a:t>
            </a:r>
            <a:r>
              <a:rPr lang="en-US" sz="2800" b="1">
                <a:solidFill>
                  <a:srgbClr val="C00000"/>
                </a:solidFill>
                <a:latin typeface="Calibri" pitchFamily="34" charset="0"/>
              </a:rPr>
              <a:t>U</a:t>
            </a:r>
            <a:r>
              <a:rPr lang="ru-RU" sz="2800" b="1">
                <a:solidFill>
                  <a:srgbClr val="C00000"/>
                </a:solidFill>
                <a:latin typeface="Calibri" pitchFamily="34" charset="0"/>
              </a:rPr>
              <a:t>ном х</a:t>
            </a:r>
            <a:r>
              <a:rPr lang="ru-RU" sz="2800" b="1" baseline="-25000">
                <a:solidFill>
                  <a:srgbClr val="C00000"/>
                </a:solidFill>
                <a:latin typeface="Calibri" pitchFamily="34" charset="0"/>
              </a:rPr>
              <a:t>с</a:t>
            </a:r>
            <a:r>
              <a:rPr lang="ru-RU" sz="2800" b="1">
                <a:solidFill>
                  <a:srgbClr val="C00000"/>
                </a:solidFill>
                <a:latin typeface="Calibri" pitchFamily="34" charset="0"/>
              </a:rPr>
              <a:t> ЭЭС уменьшается и предел мощности Р</a:t>
            </a:r>
            <a:r>
              <a:rPr lang="ru-RU" sz="2800" b="1" baseline="-25000">
                <a:solidFill>
                  <a:srgbClr val="C00000"/>
                </a:solidFill>
                <a:latin typeface="Calibri" pitchFamily="34" charset="0"/>
              </a:rPr>
              <a:t>т</a:t>
            </a:r>
            <a:r>
              <a:rPr lang="ru-RU" sz="2800" b="1">
                <a:solidFill>
                  <a:srgbClr val="C00000"/>
                </a:solidFill>
                <a:latin typeface="Calibri" pitchFamily="34" charset="0"/>
              </a:rPr>
              <a:t> возрастает, приближаясь к пределу мощности, определяемому сопротивлениями генераторов и трансформаторов и не зависящему от напряжения линии. При низком номинальном напряжении ЛЭП предельная мощность определяется в основном индуктивным сопротивлением линии и изменяется пропорционально квадрату напряжения.</a:t>
            </a:r>
          </a:p>
          <a:p>
            <a:pPr eaLnBrk="0" hangingPunct="0"/>
            <a:endParaRPr lang="ru-RU" sz="2800" b="1">
              <a:solidFill>
                <a:srgbClr val="C00000"/>
              </a:solidFill>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950" y="274638"/>
            <a:ext cx="8856663" cy="6394450"/>
          </a:xfrm>
        </p:spPr>
        <p:txBody>
          <a:bodyPr/>
          <a:lstStyle/>
          <a:p>
            <a:r>
              <a:rPr lang="ru-RU" sz="3200" b="1" smtClean="0">
                <a:solidFill>
                  <a:srgbClr val="C00000"/>
                </a:solidFill>
                <a:effectLst>
                  <a:outerShdw blurRad="38100" dist="38100" dir="2700000" algn="tl">
                    <a:srgbClr val="C0C0C0"/>
                  </a:outerShdw>
                </a:effectLst>
              </a:rPr>
              <a:t>Существенное возрастание предела мощности происходит с уменьшением индуктивного сопротивления генераторов в общем сопротивлении системы х</a:t>
            </a:r>
            <a:r>
              <a:rPr lang="ru-RU" sz="3200" b="1" baseline="-25000" smtClean="0">
                <a:solidFill>
                  <a:srgbClr val="C00000"/>
                </a:solidFill>
                <a:effectLst>
                  <a:outerShdw blurRad="38100" dist="38100" dir="2700000" algn="tl">
                    <a:srgbClr val="C0C0C0"/>
                  </a:outerShdw>
                </a:effectLst>
              </a:rPr>
              <a:t>с</a:t>
            </a:r>
            <a:r>
              <a:rPr lang="ru-RU" sz="3200" b="1" smtClean="0">
                <a:solidFill>
                  <a:srgbClr val="C00000"/>
                </a:solidFill>
                <a:effectLst>
                  <a:outerShdw blurRad="38100" dist="38100" dir="2700000" algn="tl">
                    <a:srgbClr val="C0C0C0"/>
                  </a:outerShdw>
                </a:effectLst>
              </a:rPr>
              <a:t>. </a:t>
            </a:r>
            <a:br>
              <a:rPr lang="ru-RU" sz="3200" b="1" smtClean="0">
                <a:solidFill>
                  <a:srgbClr val="C00000"/>
                </a:solidFill>
                <a:effectLst>
                  <a:outerShdw blurRad="38100" dist="38100" dir="2700000" algn="tl">
                    <a:srgbClr val="C0C0C0"/>
                  </a:outerShdw>
                </a:effectLst>
              </a:rPr>
            </a:br>
            <a:r>
              <a:rPr lang="ru-RU" sz="3200" b="1" smtClean="0">
                <a:solidFill>
                  <a:srgbClr val="C00000"/>
                </a:solidFill>
                <a:effectLst>
                  <a:outerShdw blurRad="38100" dist="38100" dir="2700000" algn="tl">
                    <a:srgbClr val="C0C0C0"/>
                  </a:outerShdw>
                </a:effectLst>
              </a:rPr>
              <a:t>К такому результату приводит применение современных систем автоматического регулирования возбуждения (АРВ) генераторов. Поэтому АРВ является эффективным средством повышения статического предела мощности.</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15" name="Rectangle 4"/>
          <p:cNvSpPr>
            <a:spLocks noGrp="1"/>
          </p:cNvSpPr>
          <p:nvPr>
            <p:ph type="title"/>
          </p:nvPr>
        </p:nvSpPr>
        <p:spPr>
          <a:xfrm>
            <a:off x="611188" y="188913"/>
            <a:ext cx="8229600" cy="792162"/>
          </a:xfrm>
        </p:spPr>
        <p:txBody>
          <a:bodyPr/>
          <a:lstStyle/>
          <a:p>
            <a:pPr eaLnBrk="1" hangingPunct="1"/>
            <a:r>
              <a:rPr lang="ru-RU" sz="2800" b="1" smtClean="0">
                <a:solidFill>
                  <a:srgbClr val="000066"/>
                </a:solidFill>
                <a:latin typeface="Arial Black" pitchFamily="34" charset="0"/>
              </a:rPr>
              <a:t>Вопрос 2. </a:t>
            </a:r>
            <a:r>
              <a:rPr lang="ru-RU" sz="2800" b="1" smtClean="0">
                <a:solidFill>
                  <a:srgbClr val="C00000"/>
                </a:solidFill>
                <a:latin typeface="Arial Black" pitchFamily="34" charset="0"/>
              </a:rPr>
              <a:t>Действительный предел мощности ЭЭС</a:t>
            </a:r>
            <a:endParaRPr lang="ru-RU" sz="4000" smtClean="0">
              <a:solidFill>
                <a:srgbClr val="C00000"/>
              </a:solidFill>
            </a:endParaRPr>
          </a:p>
        </p:txBody>
      </p:sp>
      <p:sp>
        <p:nvSpPr>
          <p:cNvPr id="31816" name="Rectangle 4"/>
          <p:cNvSpPr txBox="1">
            <a:spLocks/>
          </p:cNvSpPr>
          <p:nvPr/>
        </p:nvSpPr>
        <p:spPr bwMode="auto">
          <a:xfrm>
            <a:off x="106363" y="981075"/>
            <a:ext cx="8929687" cy="1584325"/>
          </a:xfrm>
          <a:prstGeom prst="rect">
            <a:avLst/>
          </a:prstGeom>
          <a:noFill/>
          <a:ln w="9525">
            <a:noFill/>
            <a:miter lim="800000"/>
            <a:headEnd/>
            <a:tailEnd/>
          </a:ln>
        </p:spPr>
        <p:txBody>
          <a:bodyPr/>
          <a:lstStyle/>
          <a:p>
            <a:r>
              <a:rPr lang="ru-RU" sz="2400" b="1">
                <a:solidFill>
                  <a:srgbClr val="FF0000"/>
                </a:solidFill>
              </a:rPr>
              <a:t>  </a:t>
            </a:r>
            <a:r>
              <a:rPr lang="ru-RU" sz="2400" b="1">
                <a:solidFill>
                  <a:srgbClr val="0033CC"/>
                </a:solidFill>
              </a:rPr>
              <a:t>Если мощность приемной системы соизмерима с мощностью электропередачи, то напряжение нагрузки не остается постоянным при изменениях режима работы электропередачи.</a:t>
            </a:r>
            <a:endParaRPr lang="ru-RU" sz="2400" b="1">
              <a:solidFill>
                <a:srgbClr val="0033CC"/>
              </a:solidFill>
              <a:latin typeface="Calibri" pitchFamily="34" charset="0"/>
            </a:endParaRPr>
          </a:p>
        </p:txBody>
      </p:sp>
      <p:sp>
        <p:nvSpPr>
          <p:cNvPr id="31817"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31818"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pic>
        <p:nvPicPr>
          <p:cNvPr id="31819" name="Picture 43" descr="Рис"/>
          <p:cNvPicPr>
            <a:picLocks noChangeAspect="1" noChangeArrowheads="1"/>
          </p:cNvPicPr>
          <p:nvPr/>
        </p:nvPicPr>
        <p:blipFill>
          <a:blip r:embed="rId3"/>
          <a:srcRect l="8612" r="3282"/>
          <a:stretch>
            <a:fillRect/>
          </a:stretch>
        </p:blipFill>
        <p:spPr bwMode="auto">
          <a:xfrm>
            <a:off x="4859338" y="2273300"/>
            <a:ext cx="4060825" cy="3438525"/>
          </a:xfrm>
          <a:prstGeom prst="rect">
            <a:avLst/>
          </a:prstGeom>
          <a:noFill/>
          <a:ln w="9525">
            <a:noFill/>
            <a:miter lim="800000"/>
            <a:headEnd/>
            <a:tailEnd/>
          </a:ln>
        </p:spPr>
      </p:pic>
      <p:sp>
        <p:nvSpPr>
          <p:cNvPr id="10" name="Rectangle 4"/>
          <p:cNvSpPr txBox="1">
            <a:spLocks/>
          </p:cNvSpPr>
          <p:nvPr/>
        </p:nvSpPr>
        <p:spPr bwMode="auto">
          <a:xfrm>
            <a:off x="4572000" y="5808663"/>
            <a:ext cx="4464050" cy="860425"/>
          </a:xfrm>
          <a:prstGeom prst="rect">
            <a:avLst/>
          </a:prstGeom>
          <a:noFill/>
          <a:ln w="9525">
            <a:noFill/>
            <a:miter lim="800000"/>
            <a:headEnd/>
            <a:tailEnd/>
          </a:ln>
        </p:spPr>
        <p:txBody>
          <a:bodyPr/>
          <a:lstStyle/>
          <a:p>
            <a:pPr algn="ctr">
              <a:defRPr/>
            </a:pPr>
            <a:r>
              <a:rPr lang="ru-RU" sz="2400" b="1" dirty="0">
                <a:solidFill>
                  <a:schemeClr val="accent3">
                    <a:lumMod val="50000"/>
                  </a:schemeClr>
                </a:solidFill>
              </a:rPr>
              <a:t>Действительная характеристика мощности</a:t>
            </a:r>
            <a:endParaRPr lang="ru-RU" sz="2400" b="1" dirty="0">
              <a:solidFill>
                <a:schemeClr val="accent3">
                  <a:lumMod val="50000"/>
                </a:schemeClr>
              </a:solidFill>
              <a:latin typeface="Calibri" pitchFamily="34" charset="0"/>
            </a:endParaRPr>
          </a:p>
        </p:txBody>
      </p:sp>
      <p:sp>
        <p:nvSpPr>
          <p:cNvPr id="31821" name="Rectangle 4"/>
          <p:cNvSpPr txBox="1">
            <a:spLocks/>
          </p:cNvSpPr>
          <p:nvPr/>
        </p:nvSpPr>
        <p:spPr bwMode="auto">
          <a:xfrm>
            <a:off x="0" y="2708275"/>
            <a:ext cx="4787900" cy="3960813"/>
          </a:xfrm>
          <a:prstGeom prst="rect">
            <a:avLst/>
          </a:prstGeom>
          <a:noFill/>
          <a:ln w="9525">
            <a:noFill/>
            <a:miter lim="800000"/>
            <a:headEnd/>
            <a:tailEnd/>
          </a:ln>
        </p:spPr>
        <p:txBody>
          <a:bodyPr/>
          <a:lstStyle/>
          <a:p>
            <a:r>
              <a:rPr lang="ru-RU" sz="2400"/>
              <a:t>   </a:t>
            </a:r>
            <a:r>
              <a:rPr lang="ru-RU" sz="2400" b="1">
                <a:solidFill>
                  <a:srgbClr val="0033CC"/>
                </a:solidFill>
              </a:rPr>
              <a:t>Снижение напряжения нагрузки является фактором, ухудшающим статическую устойчивость ЭЭС.</a:t>
            </a:r>
          </a:p>
          <a:p>
            <a:r>
              <a:rPr lang="ru-RU" sz="2400" b="1">
                <a:solidFill>
                  <a:srgbClr val="0033CC"/>
                </a:solidFill>
                <a:latin typeface="Calibri" pitchFamily="34" charset="0"/>
              </a:rPr>
              <a:t>    </a:t>
            </a:r>
            <a:r>
              <a:rPr lang="ru-RU" sz="2400" b="1">
                <a:solidFill>
                  <a:srgbClr val="C00000"/>
                </a:solidFill>
                <a:latin typeface="Calibri" pitchFamily="34" charset="0"/>
              </a:rPr>
              <a:t>В</a:t>
            </a:r>
            <a:r>
              <a:rPr lang="ru-RU" sz="2400" b="1">
                <a:solidFill>
                  <a:srgbClr val="C00000"/>
                </a:solidFill>
              </a:rPr>
              <a:t> практических расчетах устойчивости характеристику передаваемой мощности часто строят в зависимости от напряжения нагрузки </a:t>
            </a:r>
            <a:r>
              <a:rPr lang="en-US" sz="2400" b="1" i="1">
                <a:solidFill>
                  <a:srgbClr val="C00000"/>
                </a:solidFill>
              </a:rPr>
              <a:t>U</a:t>
            </a:r>
            <a:r>
              <a:rPr lang="ru-RU" sz="2400" b="1">
                <a:solidFill>
                  <a:srgbClr val="C00000"/>
                </a:solidFill>
              </a:rPr>
              <a:t>, а не от угла    . </a:t>
            </a:r>
            <a:endParaRPr lang="ru-RU" sz="2400" b="1">
              <a:solidFill>
                <a:srgbClr val="C00000"/>
              </a:solidFill>
              <a:latin typeface="Calibri" pitchFamily="34" charset="0"/>
            </a:endParaRPr>
          </a:p>
        </p:txBody>
      </p:sp>
      <p:sp>
        <p:nvSpPr>
          <p:cNvPr id="31822" name="Rectangle 4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31814" name="Object 70"/>
          <p:cNvGraphicFramePr>
            <a:graphicFrameLocks noChangeAspect="1"/>
          </p:cNvGraphicFramePr>
          <p:nvPr/>
        </p:nvGraphicFramePr>
        <p:xfrm>
          <a:off x="1692275" y="6057900"/>
          <a:ext cx="287338" cy="360363"/>
        </p:xfrm>
        <a:graphic>
          <a:graphicData uri="http://schemas.openxmlformats.org/presentationml/2006/ole">
            <p:oleObj spid="_x0000_s31814" name="Формула" r:id="rId4" imgW="152334" imgH="190417"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04" name="Заголовок 1"/>
          <p:cNvSpPr>
            <a:spLocks noGrp="1"/>
          </p:cNvSpPr>
          <p:nvPr>
            <p:ph type="title"/>
          </p:nvPr>
        </p:nvSpPr>
        <p:spPr>
          <a:xfrm>
            <a:off x="96838" y="260350"/>
            <a:ext cx="8928100" cy="1655763"/>
          </a:xfrm>
        </p:spPr>
        <p:txBody>
          <a:bodyPr anchor="t"/>
          <a:lstStyle/>
          <a:p>
            <a:pPr algn="l" eaLnBrk="1" hangingPunct="1"/>
            <a:r>
              <a:rPr lang="ru-RU" sz="3200" b="1" smtClean="0">
                <a:solidFill>
                  <a:srgbClr val="660033"/>
                </a:solidFill>
              </a:rPr>
              <a:t>   </a:t>
            </a:r>
            <a:r>
              <a:rPr lang="ru-RU" sz="3200" b="1" smtClean="0"/>
              <a:t>Каждой точке действительной характеристики мощности                   соответствует свое значение напряжения нагрузки </a:t>
            </a:r>
            <a:r>
              <a:rPr lang="en-US" sz="3200" b="1" i="1" smtClean="0"/>
              <a:t>U</a:t>
            </a:r>
            <a:r>
              <a:rPr lang="ru-RU" sz="3200" b="1" i="1" smtClean="0"/>
              <a:t>.</a:t>
            </a:r>
            <a:endParaRPr lang="ru-RU" sz="3200" b="1" smtClean="0">
              <a:solidFill>
                <a:srgbClr val="660033"/>
              </a:solidFill>
            </a:endParaRPr>
          </a:p>
        </p:txBody>
      </p:sp>
      <p:sp>
        <p:nvSpPr>
          <p:cNvPr id="3400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3400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34007"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34008"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sp>
        <p:nvSpPr>
          <p:cNvPr id="15" name="Заголовок 1"/>
          <p:cNvSpPr txBox="1">
            <a:spLocks/>
          </p:cNvSpPr>
          <p:nvPr/>
        </p:nvSpPr>
        <p:spPr bwMode="auto">
          <a:xfrm>
            <a:off x="107950" y="1844675"/>
            <a:ext cx="3960813" cy="5013325"/>
          </a:xfrm>
          <a:prstGeom prst="rect">
            <a:avLst/>
          </a:prstGeom>
          <a:noFill/>
          <a:ln w="9525">
            <a:noFill/>
            <a:miter lim="800000"/>
            <a:headEnd/>
            <a:tailEnd/>
          </a:ln>
        </p:spPr>
        <p:txBody>
          <a:bodyPr/>
          <a:lstStyle/>
          <a:p>
            <a:pPr>
              <a:defRPr/>
            </a:pPr>
            <a:r>
              <a:rPr lang="ru-RU" sz="3200" b="1" dirty="0">
                <a:solidFill>
                  <a:srgbClr val="0033CC"/>
                </a:solidFill>
                <a:latin typeface="+mj-lt"/>
              </a:rPr>
              <a:t>  </a:t>
            </a:r>
            <a:r>
              <a:rPr lang="ru-RU" sz="3200" b="1" dirty="0">
                <a:solidFill>
                  <a:schemeClr val="accent2"/>
                </a:solidFill>
                <a:latin typeface="+mj-lt"/>
              </a:rPr>
              <a:t>Откладывая по оси ординат значения </a:t>
            </a:r>
            <a:r>
              <a:rPr lang="en-US" sz="3200" b="1" i="1" dirty="0">
                <a:solidFill>
                  <a:schemeClr val="accent2"/>
                </a:solidFill>
                <a:latin typeface="+mj-lt"/>
              </a:rPr>
              <a:t>U</a:t>
            </a:r>
            <a:r>
              <a:rPr lang="ru-RU" sz="3200" b="1" i="1" dirty="0">
                <a:solidFill>
                  <a:schemeClr val="accent2"/>
                </a:solidFill>
                <a:latin typeface="+mj-lt"/>
              </a:rPr>
              <a:t>,</a:t>
            </a:r>
            <a:r>
              <a:rPr lang="ru-RU" sz="3200" b="1" dirty="0">
                <a:solidFill>
                  <a:schemeClr val="accent2"/>
                </a:solidFill>
                <a:latin typeface="+mj-lt"/>
              </a:rPr>
              <a:t> а по оси абсцисс - соответствующие значения </a:t>
            </a:r>
            <a:r>
              <a:rPr lang="ru-RU" sz="3200" b="1" dirty="0" err="1">
                <a:solidFill>
                  <a:schemeClr val="accent2"/>
                </a:solidFill>
                <a:latin typeface="+mj-lt"/>
              </a:rPr>
              <a:t>передава-емой</a:t>
            </a:r>
            <a:r>
              <a:rPr lang="ru-RU" sz="3200" b="1" dirty="0">
                <a:solidFill>
                  <a:schemeClr val="accent2"/>
                </a:solidFill>
                <a:latin typeface="+mj-lt"/>
              </a:rPr>
              <a:t> мощности </a:t>
            </a:r>
            <a:r>
              <a:rPr lang="ru-RU" sz="3200" b="1" i="1" dirty="0">
                <a:solidFill>
                  <a:schemeClr val="accent2"/>
                </a:solidFill>
                <a:latin typeface="+mj-lt"/>
              </a:rPr>
              <a:t>Р,</a:t>
            </a:r>
            <a:r>
              <a:rPr lang="ru-RU" sz="3200" b="1" dirty="0">
                <a:solidFill>
                  <a:schemeClr val="accent2"/>
                </a:solidFill>
                <a:latin typeface="+mj-lt"/>
              </a:rPr>
              <a:t> мы и получаем характеристику </a:t>
            </a:r>
            <a:r>
              <a:rPr lang="ru-RU" sz="3200" b="1" i="1" dirty="0">
                <a:solidFill>
                  <a:schemeClr val="accent2"/>
                </a:solidFill>
                <a:latin typeface="+mj-lt"/>
              </a:rPr>
              <a:t>,</a:t>
            </a:r>
            <a:r>
              <a:rPr lang="ru-RU" sz="3200" b="1" dirty="0">
                <a:solidFill>
                  <a:schemeClr val="accent2"/>
                </a:solidFill>
                <a:latin typeface="+mj-lt"/>
              </a:rPr>
              <a:t> показанную на следующем слайде. </a:t>
            </a:r>
            <a:endParaRPr lang="ru-RU" sz="3200" b="1" dirty="0">
              <a:solidFill>
                <a:schemeClr val="accent2"/>
              </a:solidFill>
              <a:effectLst>
                <a:outerShdw blurRad="38100" dist="38100" dir="2700000" algn="tl">
                  <a:srgbClr val="C0C0C0"/>
                </a:outerShdw>
              </a:effectLst>
              <a:latin typeface="+mj-lt"/>
            </a:endParaRPr>
          </a:p>
        </p:txBody>
      </p:sp>
      <p:pic>
        <p:nvPicPr>
          <p:cNvPr id="34010" name="Picture 186" descr="Рис"/>
          <p:cNvPicPr>
            <a:picLocks noChangeAspect="1" noChangeArrowheads="1"/>
          </p:cNvPicPr>
          <p:nvPr/>
        </p:nvPicPr>
        <p:blipFill>
          <a:blip r:embed="rId3"/>
          <a:srcRect l="8350" t="4428" r="4765" b="7944"/>
          <a:stretch>
            <a:fillRect/>
          </a:stretch>
        </p:blipFill>
        <p:spPr bwMode="auto">
          <a:xfrm>
            <a:off x="4095750" y="2100263"/>
            <a:ext cx="4967288" cy="3652837"/>
          </a:xfrm>
          <a:prstGeom prst="rect">
            <a:avLst/>
          </a:prstGeom>
          <a:noFill/>
          <a:ln w="9525">
            <a:noFill/>
            <a:miter lim="800000"/>
            <a:headEnd/>
            <a:tailEnd/>
          </a:ln>
        </p:spPr>
      </p:pic>
      <p:sp>
        <p:nvSpPr>
          <p:cNvPr id="19" name="Rectangle 4"/>
          <p:cNvSpPr txBox="1">
            <a:spLocks/>
          </p:cNvSpPr>
          <p:nvPr/>
        </p:nvSpPr>
        <p:spPr bwMode="auto">
          <a:xfrm>
            <a:off x="4068763" y="5848350"/>
            <a:ext cx="4967287" cy="862013"/>
          </a:xfrm>
          <a:prstGeom prst="rect">
            <a:avLst/>
          </a:prstGeom>
          <a:noFill/>
          <a:ln w="9525">
            <a:noFill/>
            <a:miter lim="800000"/>
            <a:headEnd/>
            <a:tailEnd/>
          </a:ln>
        </p:spPr>
        <p:txBody>
          <a:bodyPr/>
          <a:lstStyle/>
          <a:p>
            <a:pPr algn="ctr">
              <a:defRPr/>
            </a:pPr>
            <a:r>
              <a:rPr lang="ru-RU" sz="2400" b="1" dirty="0">
                <a:solidFill>
                  <a:schemeClr val="accent3">
                    <a:lumMod val="50000"/>
                  </a:schemeClr>
                </a:solidFill>
              </a:rPr>
              <a:t>Действительная характеристика мощности</a:t>
            </a:r>
            <a:endParaRPr lang="ru-RU" sz="2400" b="1" dirty="0">
              <a:solidFill>
                <a:schemeClr val="accent3">
                  <a:lumMod val="50000"/>
                </a:schemeClr>
              </a:solidFill>
              <a:latin typeface="Calibri" pitchFamily="34" charset="0"/>
            </a:endParaRPr>
          </a:p>
        </p:txBody>
      </p:sp>
      <p:sp>
        <p:nvSpPr>
          <p:cNvPr id="34012" name="Rectangle 18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p>
        </p:txBody>
      </p:sp>
      <p:graphicFrame>
        <p:nvGraphicFramePr>
          <p:cNvPr id="34003" name="Object 211"/>
          <p:cNvGraphicFramePr>
            <a:graphicFrameLocks noChangeAspect="1"/>
          </p:cNvGraphicFramePr>
          <p:nvPr/>
        </p:nvGraphicFramePr>
        <p:xfrm>
          <a:off x="2117725" y="836613"/>
          <a:ext cx="1352550" cy="444500"/>
        </p:xfrm>
        <a:graphic>
          <a:graphicData uri="http://schemas.openxmlformats.org/presentationml/2006/ole">
            <p:oleObj spid="_x0000_s34003" name="Формула" r:id="rId4" imgW="698500" imgH="228600" progId="Equation.3">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2723</TotalTime>
  <Words>926</Words>
  <Application>Microsoft Office PowerPoint</Application>
  <PresentationFormat>Экран (4:3)</PresentationFormat>
  <Paragraphs>74</Paragraphs>
  <Slides>20</Slides>
  <Notes>0</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Тема Office</vt:lpstr>
      <vt:lpstr>Формула</vt:lpstr>
      <vt:lpstr>КУРС ЛЕКЦИЙ по учебной дисциплине  «Переходные процессы в электроэнергетических системах»</vt:lpstr>
      <vt:lpstr>      При известном значении передаваемой мощности Р, например отвечающей точке а, отношение амплитуды синусоидальной характеристики мощности   к Р0 характеризует степень  устойчивости данного  режима и носит название  запаса статической  устойчивости:  </vt:lpstr>
      <vt:lpstr>Слайд 3</vt:lpstr>
      <vt:lpstr>      В действительности же увеличение хс сопровождается ростом э. д. с. Поэтому кривая зависимости идеального предела мощности от хс при вычете влияния изменения э. д. с. отклоняется от гиперболы и становится более пологой. </vt:lpstr>
      <vt:lpstr>Зависимость идеального предела мощности от номинального напряжения электропередачи 1 – для генераторов и трансформаторов; 2 – для ЛЭП; 3 – для ЭЭС.</vt:lpstr>
      <vt:lpstr>Значение индуктивного сопротивления отдельных элементов системы</vt:lpstr>
      <vt:lpstr>Существенное возрастание предела мощности происходит с уменьшением индуктивного сопротивления генераторов в общем сопротивлении системы хс.  К такому результату приводит применение современных систем автоматического регулирования возбуждения (АРВ) генераторов. Поэтому АРВ является эффективным средством повышения статического предела мощности.</vt:lpstr>
      <vt:lpstr>Вопрос 2. Действительный предел мощности ЭЭС</vt:lpstr>
      <vt:lpstr>   Каждой точке действительной характеристики мощности                   соответствует свое значение напряжения нагрузки U.</vt:lpstr>
      <vt:lpstr>      Максимальное значение мощности на этой характеристике совпа­дает с максимумом характеристики мощности и является тем же действительным пределом мощности Рта. Идеальный предел мощности для данного  режима работы систе- мы, характеризуемого точкой а, определяется точкой b на пересече- нии горизонтали  с  прямой ob, дающей  значения  в зависимос- ти от напряжения U.</vt:lpstr>
      <vt:lpstr>Действительные характеристики мощности одной и той же электропередачи, но при различных свойствах нагрузки. </vt:lpstr>
      <vt:lpstr>Вопрос 3. Статические характеристики нагрузки</vt:lpstr>
      <vt:lpstr>    Влияние регулирующего эффекта нагрузки на действительный предел мощности довольно значительно, и с ним приходится считаться в практических расчетах устойчивости.      Строгое решение задачи приводит к представлению нагрузок их статическими характеристиками, дающими зависимость активной и реактивной мощности нагрузки от напряжения. Касательные к этим характеристикам позволяют определить производные dP/dU и dQ/dU, т. е. регулирующий эффект нагрузки. </vt:lpstr>
      <vt:lpstr>Простейшим видом нагрузки являются неизменные активные и индуктивные сопротивления</vt:lpstr>
      <vt:lpstr>В действительности нагрузки обладают иными характеристиками, чем неизменные активное и индуктивное сопротивления, и их регулирующий эффект имеет другие значения.</vt:lpstr>
      <vt:lpstr>     Предполагая тормозной момент  (момент сопротивления, преодолеваемый двигателем) постоянным (Рт = Рмех = const), можно установить, что уменьшение напряжения на выводах двигателя должно сопровождаться увеличением скольжения двигателя до такого значения, чтобы вращающий момент вновь уравновесил бы тормозной момент. Так, например, при уменьшении напряжения на двигателе от 100 до 80% двигатель переходит из режима, характеризуемого точкой 1, в режим, характеризуемый точкой 2, с увеличением скольжения двигателя от s1 до s2.</vt:lpstr>
      <vt:lpstr>      Увеличение скольжения двигателя влечет за собой изменение его эквивалентного сопротив-ления. Как вытекает из схемы замещения дви-гателя, с увеличе- нием скольже- ния падает экви- валентное актив- ное сопротивле- ние цепи ротора.  Поэтому ток в цепи х12 снижается в меньшей степени, чем в случае неизменности сопротивления в этой цепи, а в определенных условиях (при постоянном Рт) даже возрастает.</vt:lpstr>
      <vt:lpstr>Те же соображения справедливы и в отношении реактивной мощности, теряемой в индуктивном сопротивлении рассеяния ротора х12. С этой точки зрения регулирующий эффект по реактивной мощности АД может быть отрицательным (если ток, а с ним и реактивная мощность не снижаются с уменьшением напряжения двигателя, а возрастают). Однако имеется другой фактор, значительно повышающий регулирующий эффект нагрузки при достаточно высоком напряжении на выводах двигателя, - это изменение намагничивающего тока двигателя.</vt:lpstr>
      <vt:lpstr>При напряжении, близком к номинальному, двигатель работает с насыщенной магнитной цепью (точка а) и небольшое снижение напряжения приводит  к настолько резкому  уменьшению тока, что  суммарный регулирую- щий эффект двигателя  может получиться  даже более высоким,  чем у нагрузки в виде  неизменного сопро- тивления. </vt:lpstr>
      <vt:lpstr>При низких напряжениях преобладает отрицательное влияние изменения эквивалентного активного сопротивления ротора. Регулирующий эффект, определяемый  по касательной к этой  характеристике, при  низких напряжениях  изменяет свой знак. При неизменном тор- мозном моменте дви- гателя регулирующий  эффект по активной  мощности (dP/dU = 0).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sh_ik</cp:lastModifiedBy>
  <cp:revision>151</cp:revision>
  <dcterms:created xsi:type="dcterms:W3CDTF">2012-09-03T06:45:03Z</dcterms:created>
  <dcterms:modified xsi:type="dcterms:W3CDTF">2022-05-14T08:01:27Z</dcterms:modified>
</cp:coreProperties>
</file>